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IBM Plex Mono Italics" charset="1" panose="020B0509050203000203"/>
      <p:regular r:id="rId47"/>
    </p:embeddedFont>
    <p:embeddedFont>
      <p:font typeface="IBM Plex Mono" charset="1" panose="020B0509050203000203"/>
      <p:regular r:id="rId48"/>
    </p:embeddedFont>
    <p:embeddedFont>
      <p:font typeface="IBM Plex Mono Bold" charset="1" panose="020B0809050203000203"/>
      <p:regular r:id="rId49"/>
    </p:embeddedFont>
    <p:embeddedFont>
      <p:font typeface="IBM Plex Mono Bold Italics" charset="1" panose="020B0809050203000203"/>
      <p:regular r:id="rId50"/>
    </p:embeddedFont>
    <p:embeddedFont>
      <p:font typeface="Montserrat Bold" charset="1" panose="00000800000000000000"/>
      <p:regular r:id="rId51"/>
    </p:embeddedFont>
    <p:embeddedFont>
      <p:font typeface="Montserrat" charset="1" panose="00000500000000000000"/>
      <p:regular r:id="rId52"/>
    </p:embeddedFont>
    <p:embeddedFont>
      <p:font typeface="TT Fors" charset="1" panose="020B0003030001020000"/>
      <p:regular r:id="rId53"/>
    </p:embeddedFont>
    <p:embeddedFont>
      <p:font typeface="TT Fors Bold" charset="1" panose="020B0003030001020000"/>
      <p:regular r:id="rId54"/>
    </p:embeddedFont>
    <p:embeddedFont>
      <p:font typeface="TT Norms Bold" charset="1" panose="02000803030000020004"/>
      <p:regular r:id="rId55"/>
    </p:embeddedFont>
    <p:embeddedFont>
      <p:font typeface="Montserrat Italics" charset="1" panose="00000500000000000000"/>
      <p:regular r:id="rId56"/>
    </p:embeddedFont>
    <p:embeddedFont>
      <p:font typeface="Montserrat Bold Italics" charset="1" panose="000008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4.png" Type="http://schemas.openxmlformats.org/officeDocument/2006/relationships/image"/><Relationship Id="rId7" Target="../media/image3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https://colab.research.google.com/drive/1jMDJZgmQmn9ENAuOZrK7_sbMWpJNZEV_#scrollTo=yvaKpr0F4szv"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https://github.com/dwipratiwiy/Eduview-Model-1/tree/main"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6.jpeg" Type="http://schemas.openxmlformats.org/officeDocument/2006/relationships/image"/><Relationship Id="rId5"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https://viso.ai/applications/computer-vision-applications/" TargetMode="External" Type="http://schemas.openxmlformats.org/officeDocument/2006/relationships/hyperlink"/><Relationship Id="rId9" Target="../media/image1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https://github.com/artientin/Eduview_Model3/blob/main/Model/Training%20Model%203.ipynb" TargetMode="External" Type="http://schemas.openxmlformats.org/officeDocument/2006/relationships/hyperlink"/></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6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6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5.png" Type="http://schemas.openxmlformats.org/officeDocument/2006/relationships/image"/><Relationship Id="rId5" Target="../media/image76.pn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9.png" Type="http://schemas.openxmlformats.org/officeDocument/2006/relationships/image"/><Relationship Id="rId5" Target="../media/image80.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 Id="rId6" Target="../media/image8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86.png" Type="http://schemas.openxmlformats.org/officeDocument/2006/relationships/image"/><Relationship Id="rId5" Target="https://github.com/Laoode/EduView/tree/model2-testing" TargetMode="External" Type="http://schemas.openxmlformats.org/officeDocument/2006/relationships/hyperlink"/></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true" flipV="false" rot="0">
            <a:off x="9254144" y="0"/>
            <a:ext cx="9033856" cy="10287000"/>
          </a:xfrm>
          <a:custGeom>
            <a:avLst/>
            <a:gdLst/>
            <a:ahLst/>
            <a:cxnLst/>
            <a:rect r="r" b="b" t="t" l="l"/>
            <a:pathLst>
              <a:path h="10287000" w="9033856">
                <a:moveTo>
                  <a:pt x="9033856" y="0"/>
                </a:moveTo>
                <a:lnTo>
                  <a:pt x="0" y="0"/>
                </a:lnTo>
                <a:lnTo>
                  <a:pt x="0" y="10287000"/>
                </a:lnTo>
                <a:lnTo>
                  <a:pt x="9033856" y="10287000"/>
                </a:lnTo>
                <a:lnTo>
                  <a:pt x="9033856"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2641536" y="-574965"/>
            <a:ext cx="13899050" cy="13873779"/>
          </a:xfrm>
          <a:custGeom>
            <a:avLst/>
            <a:gdLst/>
            <a:ahLst/>
            <a:cxnLst/>
            <a:rect r="r" b="b" t="t" l="l"/>
            <a:pathLst>
              <a:path h="13873779" w="13899050">
                <a:moveTo>
                  <a:pt x="13899051" y="13873780"/>
                </a:moveTo>
                <a:lnTo>
                  <a:pt x="0" y="13873780"/>
                </a:lnTo>
                <a:lnTo>
                  <a:pt x="0" y="0"/>
                </a:lnTo>
                <a:lnTo>
                  <a:pt x="13899051" y="0"/>
                </a:lnTo>
                <a:lnTo>
                  <a:pt x="13899051" y="1387378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1899" y="5558877"/>
            <a:ext cx="6260426" cy="6260426"/>
          </a:xfrm>
          <a:custGeom>
            <a:avLst/>
            <a:gdLst/>
            <a:ahLst/>
            <a:cxnLst/>
            <a:rect r="r" b="b" t="t" l="l"/>
            <a:pathLst>
              <a:path h="6260426" w="6260426">
                <a:moveTo>
                  <a:pt x="0" y="0"/>
                </a:moveTo>
                <a:lnTo>
                  <a:pt x="6260426" y="0"/>
                </a:lnTo>
                <a:lnTo>
                  <a:pt x="6260426" y="6260426"/>
                </a:lnTo>
                <a:lnTo>
                  <a:pt x="0" y="6260426"/>
                </a:lnTo>
                <a:lnTo>
                  <a:pt x="0" y="0"/>
                </a:lnTo>
                <a:close/>
              </a:path>
            </a:pathLst>
          </a:custGeom>
          <a:blipFill>
            <a:blip r:embed="rId6"/>
            <a:stretch>
              <a:fillRect l="0" t="0" r="0" b="0"/>
            </a:stretch>
          </a:blipFill>
        </p:spPr>
      </p:sp>
      <p:sp>
        <p:nvSpPr>
          <p:cNvPr name="Freeform 5" id="5"/>
          <p:cNvSpPr/>
          <p:nvPr/>
        </p:nvSpPr>
        <p:spPr>
          <a:xfrm flipH="false" flipV="false" rot="0">
            <a:off x="12943575" y="-900914"/>
            <a:ext cx="6459791" cy="6459791"/>
          </a:xfrm>
          <a:custGeom>
            <a:avLst/>
            <a:gdLst/>
            <a:ahLst/>
            <a:cxnLst/>
            <a:rect r="r" b="b" t="t" l="l"/>
            <a:pathLst>
              <a:path h="6459791" w="6459791">
                <a:moveTo>
                  <a:pt x="0" y="0"/>
                </a:moveTo>
                <a:lnTo>
                  <a:pt x="6459790" y="0"/>
                </a:lnTo>
                <a:lnTo>
                  <a:pt x="6459790" y="6459791"/>
                </a:lnTo>
                <a:lnTo>
                  <a:pt x="0" y="6459791"/>
                </a:lnTo>
                <a:lnTo>
                  <a:pt x="0" y="0"/>
                </a:lnTo>
                <a:close/>
              </a:path>
            </a:pathLst>
          </a:custGeom>
          <a:blipFill>
            <a:blip r:embed="rId6"/>
            <a:stretch>
              <a:fillRect l="0" t="0" r="0" b="0"/>
            </a:stretch>
          </a:blipFill>
        </p:spPr>
      </p:sp>
      <p:sp>
        <p:nvSpPr>
          <p:cNvPr name="Freeform 6" id="6"/>
          <p:cNvSpPr/>
          <p:nvPr/>
        </p:nvSpPr>
        <p:spPr>
          <a:xfrm flipH="false" flipV="false" rot="0">
            <a:off x="3037554" y="2858351"/>
            <a:ext cx="12212892" cy="7007147"/>
          </a:xfrm>
          <a:custGeom>
            <a:avLst/>
            <a:gdLst/>
            <a:ahLst/>
            <a:cxnLst/>
            <a:rect r="r" b="b" t="t" l="l"/>
            <a:pathLst>
              <a:path h="7007147" w="12212892">
                <a:moveTo>
                  <a:pt x="0" y="0"/>
                </a:moveTo>
                <a:lnTo>
                  <a:pt x="12212892" y="0"/>
                </a:lnTo>
                <a:lnTo>
                  <a:pt x="12212892" y="7007147"/>
                </a:lnTo>
                <a:lnTo>
                  <a:pt x="0" y="7007147"/>
                </a:lnTo>
                <a:lnTo>
                  <a:pt x="0" y="0"/>
                </a:lnTo>
                <a:close/>
              </a:path>
            </a:pathLst>
          </a:custGeom>
          <a:blipFill>
            <a:blip r:embed="rId7"/>
            <a:stretch>
              <a:fillRect l="0" t="0" r="0" b="0"/>
            </a:stretch>
          </a:blipFill>
        </p:spPr>
      </p:sp>
      <p:sp>
        <p:nvSpPr>
          <p:cNvPr name="Freeform 7" id="7"/>
          <p:cNvSpPr/>
          <p:nvPr/>
        </p:nvSpPr>
        <p:spPr>
          <a:xfrm flipH="false" flipV="false" rot="0">
            <a:off x="0" y="0"/>
            <a:ext cx="4481863" cy="1367146"/>
          </a:xfrm>
          <a:custGeom>
            <a:avLst/>
            <a:gdLst/>
            <a:ahLst/>
            <a:cxnLst/>
            <a:rect r="r" b="b" t="t" l="l"/>
            <a:pathLst>
              <a:path h="1367146" w="4481863">
                <a:moveTo>
                  <a:pt x="0" y="0"/>
                </a:moveTo>
                <a:lnTo>
                  <a:pt x="4481863" y="0"/>
                </a:lnTo>
                <a:lnTo>
                  <a:pt x="4481863" y="1367146"/>
                </a:lnTo>
                <a:lnTo>
                  <a:pt x="0" y="1367146"/>
                </a:lnTo>
                <a:lnTo>
                  <a:pt x="0" y="0"/>
                </a:lnTo>
                <a:close/>
              </a:path>
            </a:pathLst>
          </a:custGeom>
          <a:blipFill>
            <a:blip r:embed="rId8"/>
            <a:stretch>
              <a:fillRect l="0" t="0" r="0" b="0"/>
            </a:stretch>
          </a:blipFill>
        </p:spPr>
      </p:sp>
      <p:sp>
        <p:nvSpPr>
          <p:cNvPr name="TextBox 8" id="8"/>
          <p:cNvSpPr txBox="true"/>
          <p:nvPr/>
        </p:nvSpPr>
        <p:spPr>
          <a:xfrm rot="0">
            <a:off x="4763023" y="200898"/>
            <a:ext cx="8180552" cy="2656346"/>
          </a:xfrm>
          <a:prstGeom prst="rect">
            <a:avLst/>
          </a:prstGeom>
        </p:spPr>
        <p:txBody>
          <a:bodyPr anchor="t" rtlCol="false" tIns="0" lIns="0" bIns="0" rIns="0">
            <a:spAutoFit/>
          </a:bodyPr>
          <a:lstStyle/>
          <a:p>
            <a:pPr algn="ctr">
              <a:lnSpc>
                <a:spcPts val="10098"/>
              </a:lnSpc>
            </a:pPr>
            <a:r>
              <a:rPr lang="en-US" sz="11220" i="true" spc="561">
                <a:solidFill>
                  <a:srgbClr val="253238"/>
                </a:solidFill>
                <a:latin typeface="IBM Plex Mono Italics"/>
                <a:ea typeface="IBM Plex Mono Italics"/>
                <a:cs typeface="IBM Plex Mono Italics"/>
                <a:sym typeface="IBM Plex Mono Italics"/>
              </a:rPr>
              <a:t>t</a:t>
            </a:r>
            <a:r>
              <a:rPr lang="en-US" sz="11220" spc="561">
                <a:solidFill>
                  <a:srgbClr val="8B61C2"/>
                </a:solidFill>
                <a:latin typeface="IBM Plex Mono"/>
                <a:ea typeface="IBM Plex Mono"/>
                <a:cs typeface="IBM Plex Mono"/>
                <a:sym typeface="IBM Plex Mono"/>
              </a:rPr>
              <a:t>e</a:t>
            </a:r>
            <a:r>
              <a:rPr lang="en-US" sz="11220" i="true" spc="561">
                <a:solidFill>
                  <a:srgbClr val="428CE2"/>
                </a:solidFill>
                <a:latin typeface="IBM Plex Mono Italics"/>
                <a:ea typeface="IBM Plex Mono Italics"/>
                <a:cs typeface="IBM Plex Mono Italics"/>
                <a:sym typeface="IBM Plex Mono Italics"/>
              </a:rPr>
              <a:t>a</a:t>
            </a:r>
            <a:r>
              <a:rPr lang="en-US" b="true" sz="11220" spc="561">
                <a:solidFill>
                  <a:srgbClr val="88D499"/>
                </a:solidFill>
                <a:latin typeface="IBM Plex Mono Bold"/>
                <a:ea typeface="IBM Plex Mono Bold"/>
                <a:cs typeface="IBM Plex Mono Bold"/>
                <a:sym typeface="IBM Plex Mono Bold"/>
              </a:rPr>
              <a:t>m</a:t>
            </a:r>
          </a:p>
          <a:p>
            <a:pPr algn="ctr">
              <a:lnSpc>
                <a:spcPts val="10098"/>
              </a:lnSpc>
            </a:pPr>
            <a:r>
              <a:rPr lang="en-US" b="true" sz="11220" i="true" spc="561">
                <a:solidFill>
                  <a:srgbClr val="FF5757"/>
                </a:solidFill>
                <a:latin typeface="IBM Plex Mono Bold Italics"/>
                <a:ea typeface="IBM Plex Mono Bold Italics"/>
                <a:cs typeface="IBM Plex Mono Bold Italics"/>
                <a:sym typeface="IBM Plex Mono Bold Italics"/>
              </a:rPr>
              <a:t>o</a:t>
            </a:r>
            <a:r>
              <a:rPr lang="en-US" sz="11220" spc="561">
                <a:solidFill>
                  <a:srgbClr val="FBA803"/>
                </a:solidFill>
                <a:latin typeface="IBM Plex Mono"/>
                <a:ea typeface="IBM Plex Mono"/>
                <a:cs typeface="IBM Plex Mono"/>
                <a:sym typeface="IBM Plex Mono"/>
              </a:rPr>
              <a:t>n</a:t>
            </a:r>
            <a:r>
              <a:rPr lang="en-US" sz="11220" spc="561">
                <a:solidFill>
                  <a:srgbClr val="FF66C4"/>
                </a:solidFill>
                <a:latin typeface="IBM Plex Mono"/>
                <a:ea typeface="IBM Plex Mono"/>
                <a:cs typeface="IBM Plex Mono"/>
                <a:sym typeface="IBM Plex Mono"/>
              </a:rPr>
              <a: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544711" y="6710745"/>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4711" y="-769084"/>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544711" y="2939493"/>
            <a:ext cx="1911949" cy="4345338"/>
          </a:xfrm>
          <a:custGeom>
            <a:avLst/>
            <a:gdLst/>
            <a:ahLst/>
            <a:cxnLst/>
            <a:rect r="r" b="b" t="t" l="l"/>
            <a:pathLst>
              <a:path h="4345338" w="1911949">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69750" y="3095918"/>
            <a:ext cx="13889550" cy="4267835"/>
          </a:xfrm>
          <a:prstGeom prst="rect">
            <a:avLst/>
          </a:prstGeom>
        </p:spPr>
        <p:txBody>
          <a:bodyPr anchor="t" rtlCol="false" tIns="0" lIns="0" bIns="0" rIns="0">
            <a:spAutoFit/>
          </a:bodyPr>
          <a:lstStyle/>
          <a:p>
            <a:pPr algn="l">
              <a:lnSpc>
                <a:spcPts val="8469"/>
              </a:lnSpc>
            </a:pPr>
            <a:r>
              <a:rPr lang="en-US" sz="6999">
                <a:solidFill>
                  <a:srgbClr val="3D3C49"/>
                </a:solidFill>
                <a:latin typeface="Montserrat"/>
                <a:ea typeface="Montserrat"/>
                <a:cs typeface="Montserrat"/>
                <a:sym typeface="Montserrat"/>
              </a:rPr>
              <a:t>Real-Time Object Detection for Student Cheating in </a:t>
            </a:r>
          </a:p>
          <a:p>
            <a:pPr algn="l">
              <a:lnSpc>
                <a:spcPts val="8469"/>
              </a:lnSpc>
            </a:pPr>
            <a:r>
              <a:rPr lang="en-US" sz="6999">
                <a:solidFill>
                  <a:srgbClr val="3D3C49"/>
                </a:solidFill>
                <a:latin typeface="Montserrat"/>
                <a:ea typeface="Montserrat"/>
                <a:cs typeface="Montserrat"/>
                <a:sym typeface="Montserrat"/>
              </a:rPr>
              <a:t>a Classroom Using YOLO</a:t>
            </a:r>
          </a:p>
          <a:p>
            <a:pPr algn="l" marL="0" indent="0" lvl="0">
              <a:lnSpc>
                <a:spcPts val="8469"/>
              </a:lnSpc>
            </a:pPr>
          </a:p>
        </p:txBody>
      </p:sp>
      <p:sp>
        <p:nvSpPr>
          <p:cNvPr name="TextBox 6" id="6"/>
          <p:cNvSpPr txBox="true"/>
          <p:nvPr/>
        </p:nvSpPr>
        <p:spPr>
          <a:xfrm rot="0">
            <a:off x="3369750" y="6538157"/>
            <a:ext cx="13889550" cy="588019"/>
          </a:xfrm>
          <a:prstGeom prst="rect">
            <a:avLst/>
          </a:prstGeom>
        </p:spPr>
        <p:txBody>
          <a:bodyPr anchor="t" rtlCol="false" tIns="0" lIns="0" bIns="0" rIns="0">
            <a:spAutoFit/>
          </a:bodyPr>
          <a:lstStyle/>
          <a:p>
            <a:pPr algn="l" marL="0" indent="0" lvl="0">
              <a:lnSpc>
                <a:spcPts val="4864"/>
              </a:lnSpc>
            </a:pPr>
            <a:r>
              <a:rPr lang="en-US" b="true" sz="3474">
                <a:solidFill>
                  <a:srgbClr val="3D3C49"/>
                </a:solidFill>
                <a:latin typeface="Montserrat Bold"/>
                <a:ea typeface="Montserrat Bold"/>
                <a:cs typeface="Montserrat Bold"/>
                <a:sym typeface="Montserrat Bold"/>
              </a:rPr>
              <a:t>MODEL 1</a:t>
            </a:r>
          </a:p>
        </p:txBody>
      </p:sp>
      <p:grpSp>
        <p:nvGrpSpPr>
          <p:cNvPr name="Group 7" id="7"/>
          <p:cNvGrpSpPr/>
          <p:nvPr/>
        </p:nvGrpSpPr>
        <p:grpSpPr>
          <a:xfrm rot="0">
            <a:off x="3369750" y="8817322"/>
            <a:ext cx="3086100" cy="881955"/>
            <a:chOff x="0" y="0"/>
            <a:chExt cx="812800" cy="232284"/>
          </a:xfrm>
        </p:grpSpPr>
        <p:sp>
          <p:nvSpPr>
            <p:cNvPr name="Freeform 8" id="8"/>
            <p:cNvSpPr/>
            <p:nvPr/>
          </p:nvSpPr>
          <p:spPr>
            <a:xfrm flipH="false" flipV="false" rot="0">
              <a:off x="0" y="0"/>
              <a:ext cx="812800" cy="232284"/>
            </a:xfrm>
            <a:custGeom>
              <a:avLst/>
              <a:gdLst/>
              <a:ahLst/>
              <a:cxnLst/>
              <a:rect r="r" b="b" t="t" l="l"/>
              <a:pathLst>
                <a:path h="232284" w="812800">
                  <a:moveTo>
                    <a:pt x="0" y="0"/>
                  </a:moveTo>
                  <a:lnTo>
                    <a:pt x="812800" y="0"/>
                  </a:lnTo>
                  <a:lnTo>
                    <a:pt x="812800" y="232284"/>
                  </a:lnTo>
                  <a:lnTo>
                    <a:pt x="0" y="232284"/>
                  </a:lnTo>
                  <a:close/>
                </a:path>
              </a:pathLst>
            </a:custGeom>
            <a:solidFill>
              <a:srgbClr val="88D499"/>
            </a:solidFill>
          </p:spPr>
        </p:sp>
        <p:sp>
          <p:nvSpPr>
            <p:cNvPr name="TextBox 9" id="9"/>
            <p:cNvSpPr txBox="true"/>
            <p:nvPr/>
          </p:nvSpPr>
          <p:spPr>
            <a:xfrm>
              <a:off x="0" y="-57150"/>
              <a:ext cx="812800" cy="289434"/>
            </a:xfrm>
            <a:prstGeom prst="rect">
              <a:avLst/>
            </a:prstGeom>
          </p:spPr>
          <p:txBody>
            <a:bodyPr anchor="ctr" rtlCol="false" tIns="50800" lIns="50800" bIns="50800" rIns="50800"/>
            <a:lstStyle/>
            <a:p>
              <a:pPr algn="ctr">
                <a:lnSpc>
                  <a:spcPts val="3852"/>
                </a:lnSpc>
              </a:pPr>
              <a:r>
                <a:rPr lang="en-US" b="true" sz="2751">
                  <a:solidFill>
                    <a:srgbClr val="FFFFFF"/>
                  </a:solidFill>
                  <a:latin typeface="Montserrat Bold"/>
                  <a:ea typeface="Montserrat Bold"/>
                  <a:cs typeface="Montserrat Bold"/>
                  <a:sym typeface="Montserrat Bold"/>
                </a:rPr>
                <a:t>Maret, 2025</a:t>
              </a:r>
            </a:p>
          </p:txBody>
        </p:sp>
      </p:grpSp>
      <p:sp>
        <p:nvSpPr>
          <p:cNvPr name="Freeform 10" id="10"/>
          <p:cNvSpPr/>
          <p:nvPr/>
        </p:nvSpPr>
        <p:spPr>
          <a:xfrm flipH="false" flipV="false" rot="0">
            <a:off x="3369750" y="771777"/>
            <a:ext cx="416467" cy="631808"/>
          </a:xfrm>
          <a:custGeom>
            <a:avLst/>
            <a:gdLst/>
            <a:ahLst/>
            <a:cxnLst/>
            <a:rect r="r" b="b" t="t" l="l"/>
            <a:pathLst>
              <a:path h="631808" w="416467">
                <a:moveTo>
                  <a:pt x="0" y="0"/>
                </a:moveTo>
                <a:lnTo>
                  <a:pt x="416466" y="0"/>
                </a:lnTo>
                <a:lnTo>
                  <a:pt x="416466" y="631808"/>
                </a:lnTo>
                <a:lnTo>
                  <a:pt x="0" y="631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235571" y="704785"/>
            <a:ext cx="684824" cy="698800"/>
          </a:xfrm>
          <a:custGeom>
            <a:avLst/>
            <a:gdLst/>
            <a:ahLst/>
            <a:cxnLst/>
            <a:rect r="r" b="b" t="t" l="l"/>
            <a:pathLst>
              <a:path h="698800" w="684824">
                <a:moveTo>
                  <a:pt x="0" y="0"/>
                </a:moveTo>
                <a:lnTo>
                  <a:pt x="684824" y="0"/>
                </a:lnTo>
                <a:lnTo>
                  <a:pt x="684824" y="698800"/>
                </a:lnTo>
                <a:lnTo>
                  <a:pt x="0" y="698800"/>
                </a:lnTo>
                <a:lnTo>
                  <a:pt x="0" y="0"/>
                </a:lnTo>
                <a:close/>
              </a:path>
            </a:pathLst>
          </a:custGeom>
          <a:blipFill>
            <a:blip r:embed="rId6"/>
            <a:stretch>
              <a:fillRect l="0" t="0" r="0" b="0"/>
            </a:stretch>
          </a:blipFill>
        </p:spPr>
      </p:sp>
      <p:sp>
        <p:nvSpPr>
          <p:cNvPr name="TextBox 12" id="12"/>
          <p:cNvSpPr txBox="true"/>
          <p:nvPr/>
        </p:nvSpPr>
        <p:spPr>
          <a:xfrm rot="0">
            <a:off x="4012638" y="794201"/>
            <a:ext cx="6935572" cy="529811"/>
          </a:xfrm>
          <a:prstGeom prst="rect">
            <a:avLst/>
          </a:prstGeom>
        </p:spPr>
        <p:txBody>
          <a:bodyPr anchor="t" rtlCol="false" tIns="0" lIns="0" bIns="0" rIns="0">
            <a:spAutoFit/>
          </a:bodyPr>
          <a:lstStyle/>
          <a:p>
            <a:pPr algn="l" marL="0" indent="0" lvl="0">
              <a:lnSpc>
                <a:spcPts val="4397"/>
              </a:lnSpc>
              <a:spcBef>
                <a:spcPct val="0"/>
              </a:spcBef>
            </a:pPr>
            <a:r>
              <a:rPr lang="en-US" sz="3141">
                <a:solidFill>
                  <a:srgbClr val="3D3C49"/>
                </a:solidFill>
                <a:latin typeface="Montserrat"/>
                <a:ea typeface="Montserrat"/>
                <a:cs typeface="Montserrat"/>
                <a:sym typeface="Montserrat"/>
              </a:rPr>
              <a:t>Universitas Halu Oleo</a:t>
            </a:r>
          </a:p>
        </p:txBody>
      </p:sp>
      <p:sp>
        <p:nvSpPr>
          <p:cNvPr name="TextBox 13" id="13"/>
          <p:cNvSpPr txBox="true"/>
          <p:nvPr/>
        </p:nvSpPr>
        <p:spPr>
          <a:xfrm rot="0">
            <a:off x="11425423" y="9716668"/>
            <a:ext cx="6862577" cy="377809"/>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Dwi Pratiwi Aprilya Wahid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3860662"/>
            <a:ext cx="18288000" cy="6426338"/>
            <a:chOff x="0" y="0"/>
            <a:chExt cx="4816593" cy="1692534"/>
          </a:xfrm>
        </p:grpSpPr>
        <p:sp>
          <p:nvSpPr>
            <p:cNvPr name="Freeform 3" id="3"/>
            <p:cNvSpPr/>
            <p:nvPr/>
          </p:nvSpPr>
          <p:spPr>
            <a:xfrm flipH="false" flipV="false" rot="0">
              <a:off x="0" y="0"/>
              <a:ext cx="4816592" cy="1692534"/>
            </a:xfrm>
            <a:custGeom>
              <a:avLst/>
              <a:gdLst/>
              <a:ahLst/>
              <a:cxnLst/>
              <a:rect r="r" b="b" t="t" l="l"/>
              <a:pathLst>
                <a:path h="1692534" w="4816592">
                  <a:moveTo>
                    <a:pt x="0" y="0"/>
                  </a:moveTo>
                  <a:lnTo>
                    <a:pt x="4816592" y="0"/>
                  </a:lnTo>
                  <a:lnTo>
                    <a:pt x="4816592" y="1692534"/>
                  </a:lnTo>
                  <a:lnTo>
                    <a:pt x="0" y="1692534"/>
                  </a:lnTo>
                  <a:close/>
                </a:path>
              </a:pathLst>
            </a:custGeom>
            <a:solidFill>
              <a:srgbClr val="D6DAC8"/>
            </a:solidFill>
          </p:spPr>
        </p:sp>
        <p:sp>
          <p:nvSpPr>
            <p:cNvPr name="TextBox 4" id="4"/>
            <p:cNvSpPr txBox="true"/>
            <p:nvPr/>
          </p:nvSpPr>
          <p:spPr>
            <a:xfrm>
              <a:off x="0" y="-47625"/>
              <a:ext cx="4816593" cy="1740159"/>
            </a:xfrm>
            <a:prstGeom prst="rect">
              <a:avLst/>
            </a:prstGeom>
          </p:spPr>
          <p:txBody>
            <a:bodyPr anchor="ctr" rtlCol="false" tIns="50800" lIns="50800" bIns="50800" rIns="50800"/>
            <a:lstStyle/>
            <a:p>
              <a:pPr algn="ctr">
                <a:lnSpc>
                  <a:spcPts val="3012"/>
                </a:lnSpc>
              </a:pPr>
            </a:p>
          </p:txBody>
        </p:sp>
      </p:grpSp>
      <p:sp>
        <p:nvSpPr>
          <p:cNvPr name="AutoShape 5" id="5"/>
          <p:cNvSpPr/>
          <p:nvPr/>
        </p:nvSpPr>
        <p:spPr>
          <a:xfrm>
            <a:off x="-291952" y="3860662"/>
            <a:ext cx="18871905" cy="0"/>
          </a:xfrm>
          <a:prstGeom prst="line">
            <a:avLst/>
          </a:prstGeom>
          <a:ln cap="flat" w="38100">
            <a:solidFill>
              <a:srgbClr val="5F6F52"/>
            </a:solidFill>
            <a:prstDash val="solid"/>
            <a:headEnd type="oval" len="lg" w="lg"/>
            <a:tailEnd type="oval" len="lg" w="lg"/>
          </a:ln>
        </p:spPr>
      </p:sp>
      <p:sp>
        <p:nvSpPr>
          <p:cNvPr name="Freeform 6" id="6"/>
          <p:cNvSpPr/>
          <p:nvPr/>
        </p:nvSpPr>
        <p:spPr>
          <a:xfrm flipH="false" flipV="false" rot="0">
            <a:off x="16721449" y="-266124"/>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40947" y="1717366"/>
            <a:ext cx="13406105" cy="7540934"/>
          </a:xfrm>
          <a:custGeom>
            <a:avLst/>
            <a:gdLst/>
            <a:ahLst/>
            <a:cxnLst/>
            <a:rect r="r" b="b" t="t" l="l"/>
            <a:pathLst>
              <a:path h="7540934" w="13406105">
                <a:moveTo>
                  <a:pt x="0" y="0"/>
                </a:moveTo>
                <a:lnTo>
                  <a:pt x="13406106" y="0"/>
                </a:lnTo>
                <a:lnTo>
                  <a:pt x="13406106" y="7540934"/>
                </a:lnTo>
                <a:lnTo>
                  <a:pt x="0" y="7540934"/>
                </a:lnTo>
                <a:lnTo>
                  <a:pt x="0" y="0"/>
                </a:lnTo>
                <a:close/>
              </a:path>
            </a:pathLst>
          </a:custGeom>
          <a:blipFill>
            <a:blip r:embed="rId4"/>
            <a:stretch>
              <a:fillRect l="0" t="0" r="0" b="0"/>
            </a:stretch>
          </a:blipFill>
        </p:spPr>
      </p:sp>
      <p:sp>
        <p:nvSpPr>
          <p:cNvPr name="TextBox 8" id="8"/>
          <p:cNvSpPr txBox="true"/>
          <p:nvPr/>
        </p:nvSpPr>
        <p:spPr>
          <a:xfrm rot="0">
            <a:off x="1028700" y="442982"/>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Work flow</a:t>
            </a:r>
          </a:p>
        </p:txBody>
      </p:sp>
      <p:sp>
        <p:nvSpPr>
          <p:cNvPr name="TextBox 9" id="9"/>
          <p:cNvSpPr txBox="true"/>
          <p:nvPr/>
        </p:nvSpPr>
        <p:spPr>
          <a:xfrm rot="0">
            <a:off x="11425423" y="9716668"/>
            <a:ext cx="6862577" cy="377809"/>
          </a:xfrm>
          <a:prstGeom prst="rect">
            <a:avLst/>
          </a:prstGeom>
        </p:spPr>
        <p:txBody>
          <a:bodyPr anchor="t" rtlCol="false" tIns="0" lIns="0" bIns="0" rIns="0">
            <a:spAutoFit/>
          </a:bodyPr>
          <a:lstStyle/>
          <a:p>
            <a:pPr algn="ctr">
              <a:lnSpc>
                <a:spcPts val="3040"/>
              </a:lnSpc>
              <a:spcBef>
                <a:spcPct val="0"/>
              </a:spcBef>
            </a:pPr>
            <a:r>
              <a:rPr lang="en-US" b="true" sz="2512">
                <a:solidFill>
                  <a:srgbClr val="3D3C49"/>
                </a:solidFill>
                <a:latin typeface="Montserrat Bold"/>
                <a:ea typeface="Montserrat Bold"/>
                <a:cs typeface="Montserrat Bold"/>
                <a:sym typeface="Montserrat Bold"/>
              </a:rPr>
              <a:t>Present by: Dwi Pratiwi Aprilya Wahid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2367314"/>
            <a:ext cx="6699123" cy="7919686"/>
            <a:chOff x="0" y="0"/>
            <a:chExt cx="1764378" cy="2085843"/>
          </a:xfrm>
        </p:grpSpPr>
        <p:sp>
          <p:nvSpPr>
            <p:cNvPr name="Freeform 3" id="3"/>
            <p:cNvSpPr/>
            <p:nvPr/>
          </p:nvSpPr>
          <p:spPr>
            <a:xfrm flipH="false" flipV="false" rot="0">
              <a:off x="0" y="0"/>
              <a:ext cx="1764378" cy="2085843"/>
            </a:xfrm>
            <a:custGeom>
              <a:avLst/>
              <a:gdLst/>
              <a:ahLst/>
              <a:cxnLst/>
              <a:rect r="r" b="b" t="t" l="l"/>
              <a:pathLst>
                <a:path h="2085843" w="1764378">
                  <a:moveTo>
                    <a:pt x="0" y="0"/>
                  </a:moveTo>
                  <a:lnTo>
                    <a:pt x="1764378" y="0"/>
                  </a:lnTo>
                  <a:lnTo>
                    <a:pt x="1764378" y="2085843"/>
                  </a:lnTo>
                  <a:lnTo>
                    <a:pt x="0" y="2085843"/>
                  </a:lnTo>
                  <a:close/>
                </a:path>
              </a:pathLst>
            </a:custGeom>
            <a:solidFill>
              <a:srgbClr val="E4ECF4"/>
            </a:solidFill>
          </p:spPr>
        </p:sp>
        <p:sp>
          <p:nvSpPr>
            <p:cNvPr name="TextBox 4" id="4"/>
            <p:cNvSpPr txBox="true"/>
            <p:nvPr/>
          </p:nvSpPr>
          <p:spPr>
            <a:xfrm>
              <a:off x="0" y="-47625"/>
              <a:ext cx="1764378" cy="2133468"/>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6004893" y="1028700"/>
            <a:ext cx="3293711" cy="871461"/>
          </a:xfrm>
          <a:custGeom>
            <a:avLst/>
            <a:gdLst/>
            <a:ahLst/>
            <a:cxnLst/>
            <a:rect r="r" b="b" t="t" l="l"/>
            <a:pathLst>
              <a:path h="871461" w="3293711">
                <a:moveTo>
                  <a:pt x="0" y="0"/>
                </a:moveTo>
                <a:lnTo>
                  <a:pt x="3293711" y="0"/>
                </a:lnTo>
                <a:lnTo>
                  <a:pt x="329371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3931860" y="820717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5400000">
            <a:off x="194896" y="820717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5400000">
            <a:off x="2019898" y="8207171"/>
            <a:ext cx="924994" cy="2102259"/>
          </a:xfrm>
          <a:custGeom>
            <a:avLst/>
            <a:gdLst/>
            <a:ahLst/>
            <a:cxnLst/>
            <a:rect r="r" b="b" t="t" l="l"/>
            <a:pathLst>
              <a:path h="2102259" w="924994">
                <a:moveTo>
                  <a:pt x="924994" y="2102258"/>
                </a:moveTo>
                <a:lnTo>
                  <a:pt x="0" y="2102258"/>
                </a:lnTo>
                <a:lnTo>
                  <a:pt x="0" y="0"/>
                </a:lnTo>
                <a:lnTo>
                  <a:pt x="924994" y="0"/>
                </a:lnTo>
                <a:lnTo>
                  <a:pt x="924994" y="21022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83661" y="2888682"/>
            <a:ext cx="6319134" cy="3973116"/>
          </a:xfrm>
          <a:custGeom>
            <a:avLst/>
            <a:gdLst/>
            <a:ahLst/>
            <a:cxnLst/>
            <a:rect r="r" b="b" t="t" l="l"/>
            <a:pathLst>
              <a:path h="3973116" w="6319134">
                <a:moveTo>
                  <a:pt x="0" y="0"/>
                </a:moveTo>
                <a:lnTo>
                  <a:pt x="6319134" y="0"/>
                </a:lnTo>
                <a:lnTo>
                  <a:pt x="6319134" y="3973116"/>
                </a:lnTo>
                <a:lnTo>
                  <a:pt x="0" y="3973116"/>
                </a:lnTo>
                <a:lnTo>
                  <a:pt x="0" y="0"/>
                </a:lnTo>
                <a:close/>
              </a:path>
            </a:pathLst>
          </a:custGeom>
          <a:blipFill>
            <a:blip r:embed="rId6"/>
            <a:stretch>
              <a:fillRect l="0" t="0" r="-61216" b="0"/>
            </a:stretch>
          </a:blipFill>
        </p:spPr>
      </p:sp>
      <p:sp>
        <p:nvSpPr>
          <p:cNvPr name="Freeform 10" id="10"/>
          <p:cNvSpPr/>
          <p:nvPr/>
        </p:nvSpPr>
        <p:spPr>
          <a:xfrm flipH="false" flipV="false" rot="0">
            <a:off x="6882564" y="2367314"/>
            <a:ext cx="10769185" cy="5907121"/>
          </a:xfrm>
          <a:custGeom>
            <a:avLst/>
            <a:gdLst/>
            <a:ahLst/>
            <a:cxnLst/>
            <a:rect r="r" b="b" t="t" l="l"/>
            <a:pathLst>
              <a:path h="5907121" w="10769185">
                <a:moveTo>
                  <a:pt x="0" y="0"/>
                </a:moveTo>
                <a:lnTo>
                  <a:pt x="10769185" y="0"/>
                </a:lnTo>
                <a:lnTo>
                  <a:pt x="10769185" y="5907121"/>
                </a:lnTo>
                <a:lnTo>
                  <a:pt x="0" y="5907121"/>
                </a:lnTo>
                <a:lnTo>
                  <a:pt x="0" y="0"/>
                </a:lnTo>
                <a:close/>
              </a:path>
            </a:pathLst>
          </a:custGeom>
          <a:blipFill>
            <a:blip r:embed="rId7"/>
            <a:stretch>
              <a:fillRect l="-1625" t="0" r="-1625" b="0"/>
            </a:stretch>
          </a:blipFill>
        </p:spPr>
      </p:sp>
      <p:sp>
        <p:nvSpPr>
          <p:cNvPr name="TextBox 11" id="11"/>
          <p:cNvSpPr txBox="true"/>
          <p:nvPr/>
        </p:nvSpPr>
        <p:spPr>
          <a:xfrm rot="0">
            <a:off x="1028700" y="1019175"/>
            <a:ext cx="16230600" cy="1161912"/>
          </a:xfrm>
          <a:prstGeom prst="rect">
            <a:avLst/>
          </a:prstGeom>
        </p:spPr>
        <p:txBody>
          <a:bodyPr anchor="t" rtlCol="false" tIns="0" lIns="0" bIns="0" rIns="0">
            <a:spAutoFit/>
          </a:bodyPr>
          <a:lstStyle/>
          <a:p>
            <a:pPr algn="l" marL="0" indent="0" lvl="0">
              <a:lnSpc>
                <a:spcPts val="9206"/>
              </a:lnSpc>
            </a:pPr>
            <a:r>
              <a:rPr lang="en-US" sz="7608">
                <a:solidFill>
                  <a:srgbClr val="3D3C49"/>
                </a:solidFill>
                <a:latin typeface="Montserrat"/>
                <a:ea typeface="Montserrat"/>
                <a:cs typeface="Montserrat"/>
                <a:sym typeface="Montserrat"/>
              </a:rPr>
              <a:t>Dataset</a:t>
            </a:r>
          </a:p>
        </p:txBody>
      </p:sp>
      <p:sp>
        <p:nvSpPr>
          <p:cNvPr name="TextBox 12" id="12"/>
          <p:cNvSpPr txBox="true"/>
          <p:nvPr/>
        </p:nvSpPr>
        <p:spPr>
          <a:xfrm rot="0">
            <a:off x="13769213" y="9530513"/>
            <a:ext cx="3984799" cy="377809"/>
          </a:xfrm>
          <a:prstGeom prst="rect">
            <a:avLst/>
          </a:prstGeom>
        </p:spPr>
        <p:txBody>
          <a:bodyPr anchor="t" rtlCol="false" tIns="0" lIns="0" bIns="0" rIns="0">
            <a:spAutoFit/>
          </a:bodyPr>
          <a:lstStyle/>
          <a:p>
            <a:pPr algn="ctr">
              <a:lnSpc>
                <a:spcPts val="3040"/>
              </a:lnSpc>
              <a:spcBef>
                <a:spcPct val="0"/>
              </a:spcBef>
            </a:pPr>
            <a:r>
              <a:rPr lang="en-US" b="true" sz="2512">
                <a:solidFill>
                  <a:srgbClr val="3D3C49"/>
                </a:solidFill>
                <a:latin typeface="Montserrat Bold"/>
                <a:ea typeface="Montserrat Bold"/>
                <a:cs typeface="Montserrat Bold"/>
                <a:sym typeface="Montserrat Bold"/>
              </a:rPr>
              <a:t>Present by: Icha anawai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0" y="0"/>
                  </a:moveTo>
                  <a:lnTo>
                    <a:pt x="4545659" y="0"/>
                  </a:lnTo>
                  <a:lnTo>
                    <a:pt x="4545659" y="2438400"/>
                  </a:lnTo>
                  <a:lnTo>
                    <a:pt x="0" y="2438400"/>
                  </a:lnTo>
                  <a:close/>
                </a:path>
              </a:pathLst>
            </a:custGeom>
            <a:solidFill>
              <a:srgbClr val="E4ECF4"/>
            </a:solidFill>
          </p:spPr>
        </p:sp>
        <p:sp>
          <p:nvSpPr>
            <p:cNvPr name="TextBox 4" id="4"/>
            <p:cNvSpPr txBox="true"/>
            <p:nvPr/>
          </p:nvSpPr>
          <p:spPr>
            <a:xfrm>
              <a:off x="0" y="-47625"/>
              <a:ext cx="4545659" cy="2486025"/>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028700" y="2330171"/>
            <a:ext cx="8227535" cy="3268626"/>
          </a:xfrm>
          <a:custGeom>
            <a:avLst/>
            <a:gdLst/>
            <a:ahLst/>
            <a:cxnLst/>
            <a:rect r="r" b="b" t="t" l="l"/>
            <a:pathLst>
              <a:path h="3268626" w="8227535">
                <a:moveTo>
                  <a:pt x="0" y="0"/>
                </a:moveTo>
                <a:lnTo>
                  <a:pt x="8227535" y="0"/>
                </a:lnTo>
                <a:lnTo>
                  <a:pt x="8227535" y="3268627"/>
                </a:lnTo>
                <a:lnTo>
                  <a:pt x="0" y="3268627"/>
                </a:lnTo>
                <a:lnTo>
                  <a:pt x="0" y="0"/>
                </a:lnTo>
                <a:close/>
              </a:path>
            </a:pathLst>
          </a:custGeom>
          <a:blipFill>
            <a:blip r:embed="rId2"/>
            <a:stretch>
              <a:fillRect l="0" t="0" r="0" b="0"/>
            </a:stretch>
          </a:blipFill>
        </p:spPr>
      </p:sp>
      <p:sp>
        <p:nvSpPr>
          <p:cNvPr name="Freeform 6" id="6"/>
          <p:cNvSpPr/>
          <p:nvPr/>
        </p:nvSpPr>
        <p:spPr>
          <a:xfrm flipH="false" flipV="false" rot="0">
            <a:off x="9765720" y="2330171"/>
            <a:ext cx="8026030" cy="3090022"/>
          </a:xfrm>
          <a:custGeom>
            <a:avLst/>
            <a:gdLst/>
            <a:ahLst/>
            <a:cxnLst/>
            <a:rect r="r" b="b" t="t" l="l"/>
            <a:pathLst>
              <a:path h="3090022" w="8026030">
                <a:moveTo>
                  <a:pt x="0" y="0"/>
                </a:moveTo>
                <a:lnTo>
                  <a:pt x="8026030" y="0"/>
                </a:lnTo>
                <a:lnTo>
                  <a:pt x="8026030" y="3090022"/>
                </a:lnTo>
                <a:lnTo>
                  <a:pt x="0" y="3090022"/>
                </a:lnTo>
                <a:lnTo>
                  <a:pt x="0" y="0"/>
                </a:lnTo>
                <a:close/>
              </a:path>
            </a:pathLst>
          </a:custGeom>
          <a:blipFill>
            <a:blip r:embed="rId3"/>
            <a:stretch>
              <a:fillRect l="0" t="0" r="0" b="0"/>
            </a:stretch>
          </a:blipFill>
        </p:spPr>
      </p:sp>
      <p:sp>
        <p:nvSpPr>
          <p:cNvPr name="Freeform 7" id="7"/>
          <p:cNvSpPr/>
          <p:nvPr/>
        </p:nvSpPr>
        <p:spPr>
          <a:xfrm flipH="false" flipV="false" rot="0">
            <a:off x="1028700" y="6211444"/>
            <a:ext cx="8369162" cy="3174880"/>
          </a:xfrm>
          <a:custGeom>
            <a:avLst/>
            <a:gdLst/>
            <a:ahLst/>
            <a:cxnLst/>
            <a:rect r="r" b="b" t="t" l="l"/>
            <a:pathLst>
              <a:path h="3174880" w="8369162">
                <a:moveTo>
                  <a:pt x="0" y="0"/>
                </a:moveTo>
                <a:lnTo>
                  <a:pt x="8369162" y="0"/>
                </a:lnTo>
                <a:lnTo>
                  <a:pt x="8369162" y="3174880"/>
                </a:lnTo>
                <a:lnTo>
                  <a:pt x="0" y="3174880"/>
                </a:lnTo>
                <a:lnTo>
                  <a:pt x="0" y="0"/>
                </a:lnTo>
                <a:close/>
              </a:path>
            </a:pathLst>
          </a:custGeom>
          <a:blipFill>
            <a:blip r:embed="rId4"/>
            <a:stretch>
              <a:fillRect l="0" t="0" r="-4993" b="0"/>
            </a:stretch>
          </a:blipFill>
        </p:spPr>
      </p:sp>
      <p:sp>
        <p:nvSpPr>
          <p:cNvPr name="Freeform 8" id="8"/>
          <p:cNvSpPr/>
          <p:nvPr/>
        </p:nvSpPr>
        <p:spPr>
          <a:xfrm flipH="false" flipV="false" rot="0">
            <a:off x="9765720" y="6200406"/>
            <a:ext cx="8374635" cy="3057894"/>
          </a:xfrm>
          <a:custGeom>
            <a:avLst/>
            <a:gdLst/>
            <a:ahLst/>
            <a:cxnLst/>
            <a:rect r="r" b="b" t="t" l="l"/>
            <a:pathLst>
              <a:path h="3057894" w="8374635">
                <a:moveTo>
                  <a:pt x="0" y="0"/>
                </a:moveTo>
                <a:lnTo>
                  <a:pt x="8374634" y="0"/>
                </a:lnTo>
                <a:lnTo>
                  <a:pt x="8374634" y="3057894"/>
                </a:lnTo>
                <a:lnTo>
                  <a:pt x="0" y="3057894"/>
                </a:lnTo>
                <a:lnTo>
                  <a:pt x="0" y="0"/>
                </a:lnTo>
                <a:close/>
              </a:path>
            </a:pathLst>
          </a:custGeom>
          <a:blipFill>
            <a:blip r:embed="rId5"/>
            <a:stretch>
              <a:fillRect l="0" t="0" r="0" b="0"/>
            </a:stretch>
          </a:blipFill>
        </p:spPr>
      </p:sp>
      <p:sp>
        <p:nvSpPr>
          <p:cNvPr name="TextBox 9" id="9"/>
          <p:cNvSpPr txBox="true"/>
          <p:nvPr/>
        </p:nvSpPr>
        <p:spPr>
          <a:xfrm rot="0">
            <a:off x="5334275" y="1019175"/>
            <a:ext cx="8862889" cy="1161912"/>
          </a:xfrm>
          <a:prstGeom prst="rect">
            <a:avLst/>
          </a:prstGeom>
        </p:spPr>
        <p:txBody>
          <a:bodyPr anchor="t" rtlCol="false" tIns="0" lIns="0" bIns="0" rIns="0">
            <a:spAutoFit/>
          </a:bodyPr>
          <a:lstStyle/>
          <a:p>
            <a:pPr algn="l" marL="0" indent="0" lvl="0">
              <a:lnSpc>
                <a:spcPts val="9206"/>
              </a:lnSpc>
            </a:pPr>
            <a:r>
              <a:rPr lang="en-US" sz="7608">
                <a:solidFill>
                  <a:srgbClr val="3D3C49"/>
                </a:solidFill>
                <a:latin typeface="Montserrat"/>
                <a:ea typeface="Montserrat"/>
                <a:cs typeface="Montserrat"/>
                <a:sym typeface="Montserrat"/>
              </a:rPr>
              <a:t>Model Training</a:t>
            </a:r>
          </a:p>
        </p:txBody>
      </p:sp>
      <p:sp>
        <p:nvSpPr>
          <p:cNvPr name="TextBox 10" id="10"/>
          <p:cNvSpPr txBox="true"/>
          <p:nvPr/>
        </p:nvSpPr>
        <p:spPr>
          <a:xfrm rot="0">
            <a:off x="13351741" y="9694604"/>
            <a:ext cx="4656233" cy="377809"/>
          </a:xfrm>
          <a:prstGeom prst="rect">
            <a:avLst/>
          </a:prstGeom>
        </p:spPr>
        <p:txBody>
          <a:bodyPr anchor="t" rtlCol="false" tIns="0" lIns="0" bIns="0" rIns="0">
            <a:spAutoFit/>
          </a:bodyPr>
          <a:lstStyle/>
          <a:p>
            <a:pPr algn="ctr">
              <a:lnSpc>
                <a:spcPts val="3040"/>
              </a:lnSpc>
              <a:spcBef>
                <a:spcPct val="0"/>
              </a:spcBef>
            </a:pPr>
            <a:r>
              <a:rPr lang="en-US" b="true" sz="2512">
                <a:solidFill>
                  <a:srgbClr val="3D3C49"/>
                </a:solidFill>
                <a:latin typeface="Montserrat Bold"/>
                <a:ea typeface="Montserrat Bold"/>
                <a:cs typeface="Montserrat Bold"/>
                <a:sym typeface="Montserrat Bold"/>
              </a:rPr>
              <a:t>Present by: Icha Anawai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2545596" y="1694981"/>
            <a:ext cx="13883177" cy="7563319"/>
          </a:xfrm>
          <a:custGeom>
            <a:avLst/>
            <a:gdLst/>
            <a:ahLst/>
            <a:cxnLst/>
            <a:rect r="r" b="b" t="t" l="l"/>
            <a:pathLst>
              <a:path h="7563319" w="13883177">
                <a:moveTo>
                  <a:pt x="0" y="0"/>
                </a:moveTo>
                <a:lnTo>
                  <a:pt x="13883177" y="0"/>
                </a:lnTo>
                <a:lnTo>
                  <a:pt x="13883177" y="7563319"/>
                </a:lnTo>
                <a:lnTo>
                  <a:pt x="0" y="7563319"/>
                </a:lnTo>
                <a:lnTo>
                  <a:pt x="0" y="0"/>
                </a:lnTo>
                <a:close/>
              </a:path>
            </a:pathLst>
          </a:custGeom>
          <a:blipFill>
            <a:blip r:embed="rId2"/>
            <a:stretch>
              <a:fillRect l="0" t="0" r="0" b="0"/>
            </a:stretch>
          </a:blipFill>
        </p:spPr>
      </p:sp>
      <p:sp>
        <p:nvSpPr>
          <p:cNvPr name="TextBox 3" id="3"/>
          <p:cNvSpPr txBox="true"/>
          <p:nvPr/>
        </p:nvSpPr>
        <p:spPr>
          <a:xfrm rot="0">
            <a:off x="1715069" y="577358"/>
            <a:ext cx="15544231" cy="893159"/>
          </a:xfrm>
          <a:prstGeom prst="rect">
            <a:avLst/>
          </a:prstGeom>
        </p:spPr>
        <p:txBody>
          <a:bodyPr anchor="t" rtlCol="false" tIns="0" lIns="0" bIns="0" rIns="0">
            <a:spAutoFit/>
          </a:bodyPr>
          <a:lstStyle/>
          <a:p>
            <a:pPr algn="ctr" marL="0" indent="0" lvl="0">
              <a:lnSpc>
                <a:spcPts val="7045"/>
              </a:lnSpc>
            </a:pPr>
            <a:r>
              <a:rPr lang="en-US" sz="5822">
                <a:solidFill>
                  <a:srgbClr val="3D3C49"/>
                </a:solidFill>
                <a:latin typeface="Montserrat"/>
                <a:ea typeface="Montserrat"/>
                <a:cs typeface="Montserrat"/>
                <a:sym typeface="Montserrat"/>
              </a:rPr>
              <a:t>Comparison of Model Evaluation Metrics</a:t>
            </a:r>
          </a:p>
        </p:txBody>
      </p:sp>
      <p:sp>
        <p:nvSpPr>
          <p:cNvPr name="TextBox 4" id="4"/>
          <p:cNvSpPr txBox="true"/>
          <p:nvPr/>
        </p:nvSpPr>
        <p:spPr>
          <a:xfrm rot="0">
            <a:off x="11293043" y="9486900"/>
            <a:ext cx="6862577" cy="377809"/>
          </a:xfrm>
          <a:prstGeom prst="rect">
            <a:avLst/>
          </a:prstGeom>
        </p:spPr>
        <p:txBody>
          <a:bodyPr anchor="t" rtlCol="false" tIns="0" lIns="0" bIns="0" rIns="0">
            <a:spAutoFit/>
          </a:bodyPr>
          <a:lstStyle/>
          <a:p>
            <a:pPr algn="ctr">
              <a:lnSpc>
                <a:spcPts val="3040"/>
              </a:lnSpc>
              <a:spcBef>
                <a:spcPct val="0"/>
              </a:spcBef>
            </a:pPr>
            <a:r>
              <a:rPr lang="en-US" b="true" sz="2512">
                <a:solidFill>
                  <a:srgbClr val="3D3C49"/>
                </a:solidFill>
                <a:latin typeface="Montserrat Bold"/>
                <a:ea typeface="Montserrat Bold"/>
                <a:cs typeface="Montserrat Bold"/>
                <a:sym typeface="Montserrat Bold"/>
              </a:rPr>
              <a:t>Present by: Dwi Pratiwi Aprilya Wahid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1228355" y="1875138"/>
            <a:ext cx="13202047" cy="2887948"/>
          </a:xfrm>
          <a:custGeom>
            <a:avLst/>
            <a:gdLst/>
            <a:ahLst/>
            <a:cxnLst/>
            <a:rect r="r" b="b" t="t" l="l"/>
            <a:pathLst>
              <a:path h="2887948" w="13202047">
                <a:moveTo>
                  <a:pt x="0" y="0"/>
                </a:moveTo>
                <a:lnTo>
                  <a:pt x="13202048" y="0"/>
                </a:lnTo>
                <a:lnTo>
                  <a:pt x="13202048" y="2887948"/>
                </a:lnTo>
                <a:lnTo>
                  <a:pt x="0" y="2887948"/>
                </a:lnTo>
                <a:lnTo>
                  <a:pt x="0" y="0"/>
                </a:lnTo>
                <a:close/>
              </a:path>
            </a:pathLst>
          </a:custGeom>
          <a:blipFill>
            <a:blip r:embed="rId2"/>
            <a:stretch>
              <a:fillRect l="0" t="0" r="0" b="0"/>
            </a:stretch>
          </a:blipFill>
        </p:spPr>
      </p:sp>
      <p:sp>
        <p:nvSpPr>
          <p:cNvPr name="TextBox 3" id="3"/>
          <p:cNvSpPr txBox="true"/>
          <p:nvPr/>
        </p:nvSpPr>
        <p:spPr>
          <a:xfrm rot="0">
            <a:off x="2497120" y="573916"/>
            <a:ext cx="13293761" cy="893159"/>
          </a:xfrm>
          <a:prstGeom prst="rect">
            <a:avLst/>
          </a:prstGeom>
        </p:spPr>
        <p:txBody>
          <a:bodyPr anchor="t" rtlCol="false" tIns="0" lIns="0" bIns="0" rIns="0">
            <a:spAutoFit/>
          </a:bodyPr>
          <a:lstStyle/>
          <a:p>
            <a:pPr algn="ctr" marL="0" indent="0" lvl="0">
              <a:lnSpc>
                <a:spcPts val="7045"/>
              </a:lnSpc>
            </a:pPr>
            <a:r>
              <a:rPr lang="en-US" sz="5822">
                <a:solidFill>
                  <a:srgbClr val="3D3C49"/>
                </a:solidFill>
                <a:latin typeface="Montserrat"/>
                <a:ea typeface="Montserrat"/>
                <a:cs typeface="Montserrat"/>
                <a:sym typeface="Montserrat"/>
              </a:rPr>
              <a:t>Accuracy</a:t>
            </a:r>
          </a:p>
        </p:txBody>
      </p:sp>
      <p:pic>
        <p:nvPicPr>
          <p:cNvPr name="Picture 4" id="4"/>
          <p:cNvPicPr>
            <a:picLocks noChangeAspect="true"/>
          </p:cNvPicPr>
          <p:nvPr/>
        </p:nvPicPr>
        <p:blipFill>
          <a:blip r:embed="rId3"/>
          <a:stretch>
            <a:fillRect/>
          </a:stretch>
        </p:blipFill>
        <p:spPr>
          <a:xfrm rot="0">
            <a:off x="13133338" y="4859977"/>
            <a:ext cx="3752204" cy="3752204"/>
          </a:xfrm>
          <a:prstGeom prst="rect">
            <a:avLst/>
          </a:prstGeom>
        </p:spPr>
      </p:pic>
      <p:sp>
        <p:nvSpPr>
          <p:cNvPr name="TextBox 5" id="5"/>
          <p:cNvSpPr txBox="true"/>
          <p:nvPr/>
        </p:nvSpPr>
        <p:spPr>
          <a:xfrm rot="0">
            <a:off x="12708818" y="8473364"/>
            <a:ext cx="4611574" cy="302235"/>
          </a:xfrm>
          <a:prstGeom prst="rect">
            <a:avLst/>
          </a:prstGeom>
        </p:spPr>
        <p:txBody>
          <a:bodyPr anchor="t" rtlCol="false" tIns="0" lIns="0" bIns="0" rIns="0">
            <a:spAutoFit/>
          </a:bodyPr>
          <a:lstStyle/>
          <a:p>
            <a:pPr algn="ctr" marL="0" indent="0" lvl="0">
              <a:lnSpc>
                <a:spcPts val="2443"/>
              </a:lnSpc>
            </a:pPr>
            <a:r>
              <a:rPr lang="en-US" b="true" sz="2019" u="sng">
                <a:solidFill>
                  <a:srgbClr val="3D3C49"/>
                </a:solidFill>
                <a:latin typeface="Montserrat Bold"/>
                <a:ea typeface="Montserrat Bold"/>
                <a:cs typeface="Montserrat Bold"/>
                <a:sym typeface="Montserrat Bold"/>
                <a:hlinkClick r:id="rId4" tooltip="https://colab.research.google.com/drive/1jMDJZgmQmn9ENAuOZrK7_sbMWpJNZEV_#scrollTo=yvaKpr0F4szv"/>
              </a:rPr>
              <a:t>QR-CODE</a:t>
            </a:r>
          </a:p>
        </p:txBody>
      </p:sp>
      <p:sp>
        <p:nvSpPr>
          <p:cNvPr name="TextBox 6" id="6"/>
          <p:cNvSpPr txBox="true"/>
          <p:nvPr/>
        </p:nvSpPr>
        <p:spPr>
          <a:xfrm rot="0">
            <a:off x="10775366" y="9526831"/>
            <a:ext cx="6862577" cy="377809"/>
          </a:xfrm>
          <a:prstGeom prst="rect">
            <a:avLst/>
          </a:prstGeom>
        </p:spPr>
        <p:txBody>
          <a:bodyPr anchor="t" rtlCol="false" tIns="0" lIns="0" bIns="0" rIns="0">
            <a:spAutoFit/>
          </a:bodyPr>
          <a:lstStyle/>
          <a:p>
            <a:pPr algn="ctr">
              <a:lnSpc>
                <a:spcPts val="3040"/>
              </a:lnSpc>
              <a:spcBef>
                <a:spcPct val="0"/>
              </a:spcBef>
            </a:pPr>
            <a:r>
              <a:rPr lang="en-US" b="true" sz="2512">
                <a:solidFill>
                  <a:srgbClr val="3D3C49"/>
                </a:solidFill>
                <a:latin typeface="Montserrat Bold"/>
                <a:ea typeface="Montserrat Bold"/>
                <a:cs typeface="Montserrat Bold"/>
                <a:sym typeface="Montserrat Bold"/>
              </a:rPr>
              <a:t>Present by: Dwi Pratiwi Aprilya Wahid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Training Metrics Plot Yolov8s</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045126" y="2181087"/>
            <a:ext cx="11983847" cy="6740914"/>
          </a:xfrm>
          <a:custGeom>
            <a:avLst/>
            <a:gdLst/>
            <a:ahLst/>
            <a:cxnLst/>
            <a:rect r="r" b="b" t="t" l="l"/>
            <a:pathLst>
              <a:path h="6740914" w="11983847">
                <a:moveTo>
                  <a:pt x="0" y="0"/>
                </a:moveTo>
                <a:lnTo>
                  <a:pt x="11983848" y="0"/>
                </a:lnTo>
                <a:lnTo>
                  <a:pt x="11983848" y="6740914"/>
                </a:lnTo>
                <a:lnTo>
                  <a:pt x="0" y="6740914"/>
                </a:lnTo>
                <a:lnTo>
                  <a:pt x="0" y="0"/>
                </a:lnTo>
                <a:close/>
              </a:path>
            </a:pathLst>
          </a:custGeom>
          <a:blipFill>
            <a:blip r:embed="rId4"/>
            <a:stretch>
              <a:fillRect l="0" t="0" r="0" b="0"/>
            </a:stretch>
          </a:blipFill>
        </p:spPr>
      </p:sp>
      <p:sp>
        <p:nvSpPr>
          <p:cNvPr name="TextBox 6" id="6"/>
          <p:cNvSpPr txBox="true"/>
          <p:nvPr/>
        </p:nvSpPr>
        <p:spPr>
          <a:xfrm rot="0">
            <a:off x="11147177" y="9607246"/>
            <a:ext cx="6862577" cy="377809"/>
          </a:xfrm>
          <a:prstGeom prst="rect">
            <a:avLst/>
          </a:prstGeom>
        </p:spPr>
        <p:txBody>
          <a:bodyPr anchor="t" rtlCol="false" tIns="0" lIns="0" bIns="0" rIns="0">
            <a:spAutoFit/>
          </a:bodyPr>
          <a:lstStyle/>
          <a:p>
            <a:pPr algn="ctr">
              <a:lnSpc>
                <a:spcPts val="3040"/>
              </a:lnSpc>
              <a:spcBef>
                <a:spcPct val="0"/>
              </a:spcBef>
            </a:pPr>
            <a:r>
              <a:rPr lang="en-US" b="true" sz="2512">
                <a:solidFill>
                  <a:srgbClr val="3D3C49"/>
                </a:solidFill>
                <a:latin typeface="Montserrat Bold"/>
                <a:ea typeface="Montserrat Bold"/>
                <a:cs typeface="Montserrat Bold"/>
                <a:sym typeface="Montserrat Bold"/>
              </a:rPr>
              <a:t>Present by: Dwi Pratiwi Aprilya Wahid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CONFUSION MATRIX</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052009" y="2158165"/>
            <a:ext cx="10183981" cy="7637986"/>
          </a:xfrm>
          <a:custGeom>
            <a:avLst/>
            <a:gdLst/>
            <a:ahLst/>
            <a:cxnLst/>
            <a:rect r="r" b="b" t="t" l="l"/>
            <a:pathLst>
              <a:path h="7637986" w="10183981">
                <a:moveTo>
                  <a:pt x="0" y="0"/>
                </a:moveTo>
                <a:lnTo>
                  <a:pt x="10183982" y="0"/>
                </a:lnTo>
                <a:lnTo>
                  <a:pt x="10183982" y="7637986"/>
                </a:lnTo>
                <a:lnTo>
                  <a:pt x="0" y="7637986"/>
                </a:lnTo>
                <a:lnTo>
                  <a:pt x="0" y="0"/>
                </a:lnTo>
                <a:close/>
              </a:path>
            </a:pathLst>
          </a:custGeom>
          <a:blipFill>
            <a:blip r:embed="rId4"/>
            <a:stretch>
              <a:fillRect l="0" t="0" r="0" b="0"/>
            </a:stretch>
          </a:blipFill>
        </p:spPr>
      </p:sp>
      <p:sp>
        <p:nvSpPr>
          <p:cNvPr name="TextBox 6" id="6"/>
          <p:cNvSpPr txBox="true"/>
          <p:nvPr/>
        </p:nvSpPr>
        <p:spPr>
          <a:xfrm rot="0">
            <a:off x="14303201" y="9796151"/>
            <a:ext cx="3984799" cy="377809"/>
          </a:xfrm>
          <a:prstGeom prst="rect">
            <a:avLst/>
          </a:prstGeom>
        </p:spPr>
        <p:txBody>
          <a:bodyPr anchor="t" rtlCol="false" tIns="0" lIns="0" bIns="0" rIns="0">
            <a:spAutoFit/>
          </a:bodyPr>
          <a:lstStyle/>
          <a:p>
            <a:pPr algn="ctr">
              <a:lnSpc>
                <a:spcPts val="3040"/>
              </a:lnSpc>
              <a:spcBef>
                <a:spcPct val="0"/>
              </a:spcBef>
            </a:pPr>
            <a:r>
              <a:rPr lang="en-US" b="true" sz="2512">
                <a:solidFill>
                  <a:srgbClr val="3D3C49"/>
                </a:solidFill>
                <a:latin typeface="Montserrat Bold"/>
                <a:ea typeface="Montserrat Bold"/>
                <a:cs typeface="Montserrat Bold"/>
                <a:sym typeface="Montserrat Bold"/>
              </a:rPr>
              <a:t>Present by: Icha anawai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Freeform 2" id="2"/>
          <p:cNvSpPr/>
          <p:nvPr/>
        </p:nvSpPr>
        <p:spPr>
          <a:xfrm flipH="false" flipV="false" rot="0">
            <a:off x="4538634" y="1788619"/>
            <a:ext cx="10260938" cy="7118526"/>
          </a:xfrm>
          <a:custGeom>
            <a:avLst/>
            <a:gdLst/>
            <a:ahLst/>
            <a:cxnLst/>
            <a:rect r="r" b="b" t="t" l="l"/>
            <a:pathLst>
              <a:path h="7118526" w="10260938">
                <a:moveTo>
                  <a:pt x="0" y="0"/>
                </a:moveTo>
                <a:lnTo>
                  <a:pt x="10260938" y="0"/>
                </a:lnTo>
                <a:lnTo>
                  <a:pt x="10260938" y="7118526"/>
                </a:lnTo>
                <a:lnTo>
                  <a:pt x="0" y="7118526"/>
                </a:lnTo>
                <a:lnTo>
                  <a:pt x="0" y="0"/>
                </a:lnTo>
                <a:close/>
              </a:path>
            </a:pathLst>
          </a:custGeom>
          <a:blipFill>
            <a:blip r:embed="rId2"/>
            <a:stretch>
              <a:fillRect l="0" t="0" r="0" b="0"/>
            </a:stretch>
          </a:blipFill>
        </p:spPr>
      </p:sp>
      <p:sp>
        <p:nvSpPr>
          <p:cNvPr name="TextBox 3" id="3"/>
          <p:cNvSpPr txBox="true"/>
          <p:nvPr/>
        </p:nvSpPr>
        <p:spPr>
          <a:xfrm rot="0">
            <a:off x="1028700" y="442982"/>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Repository Github</a:t>
            </a:r>
          </a:p>
        </p:txBody>
      </p:sp>
      <p:sp>
        <p:nvSpPr>
          <p:cNvPr name="TextBox 4" id="4"/>
          <p:cNvSpPr txBox="true"/>
          <p:nvPr/>
        </p:nvSpPr>
        <p:spPr>
          <a:xfrm rot="0">
            <a:off x="4659734" y="9444995"/>
            <a:ext cx="10018737" cy="377809"/>
          </a:xfrm>
          <a:prstGeom prst="rect">
            <a:avLst/>
          </a:prstGeom>
        </p:spPr>
        <p:txBody>
          <a:bodyPr anchor="t" rtlCol="false" tIns="0" lIns="0" bIns="0" rIns="0">
            <a:spAutoFit/>
          </a:bodyPr>
          <a:lstStyle/>
          <a:p>
            <a:pPr algn="ctr">
              <a:lnSpc>
                <a:spcPts val="3040"/>
              </a:lnSpc>
              <a:spcBef>
                <a:spcPct val="0"/>
              </a:spcBef>
            </a:pPr>
            <a:r>
              <a:rPr lang="en-US" b="true" sz="2512" u="sng">
                <a:solidFill>
                  <a:srgbClr val="3D3C49"/>
                </a:solidFill>
                <a:latin typeface="Montserrat Bold"/>
                <a:ea typeface="Montserrat Bold"/>
                <a:cs typeface="Montserrat Bold"/>
                <a:sym typeface="Montserrat Bold"/>
                <a:hlinkClick r:id="rId3" tooltip="https://github.com/dwipratiwiy/Eduview-Model-1/tree/main"/>
              </a:rPr>
              <a:t>https://github.com/dwipratiwiy/Eduview-Model-1/tree/main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544711" y="6710745"/>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4711" y="-769084"/>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544711" y="2939493"/>
            <a:ext cx="1911949" cy="4345338"/>
          </a:xfrm>
          <a:custGeom>
            <a:avLst/>
            <a:gdLst/>
            <a:ahLst/>
            <a:cxnLst/>
            <a:rect r="r" b="b" t="t" l="l"/>
            <a:pathLst>
              <a:path h="4345338" w="1911949">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69750" y="3095918"/>
            <a:ext cx="13889550" cy="5334635"/>
          </a:xfrm>
          <a:prstGeom prst="rect">
            <a:avLst/>
          </a:prstGeom>
        </p:spPr>
        <p:txBody>
          <a:bodyPr anchor="t" rtlCol="false" tIns="0" lIns="0" bIns="0" rIns="0">
            <a:spAutoFit/>
          </a:bodyPr>
          <a:lstStyle/>
          <a:p>
            <a:pPr algn="l">
              <a:lnSpc>
                <a:spcPts val="8469"/>
              </a:lnSpc>
            </a:pPr>
            <a:r>
              <a:rPr lang="en-US" sz="6999">
                <a:solidFill>
                  <a:srgbClr val="3D3C49"/>
                </a:solidFill>
                <a:latin typeface="Montserrat"/>
                <a:ea typeface="Montserrat"/>
                <a:cs typeface="Montserrat"/>
                <a:sym typeface="Montserrat"/>
              </a:rPr>
              <a:t>Head Movement Tracking and Object Recognition </a:t>
            </a:r>
          </a:p>
          <a:p>
            <a:pPr algn="l">
              <a:lnSpc>
                <a:spcPts val="8469"/>
              </a:lnSpc>
            </a:pPr>
            <a:r>
              <a:rPr lang="en-US" sz="6999">
                <a:solidFill>
                  <a:srgbClr val="3D3C49"/>
                </a:solidFill>
                <a:latin typeface="Montserrat"/>
                <a:ea typeface="Montserrat"/>
                <a:cs typeface="Montserrat"/>
                <a:sym typeface="Montserrat"/>
              </a:rPr>
              <a:t>for Preventing Cheating in Online Exams Using YOLO</a:t>
            </a:r>
          </a:p>
          <a:p>
            <a:pPr algn="l" marL="0" indent="0" lvl="0">
              <a:lnSpc>
                <a:spcPts val="8469"/>
              </a:lnSpc>
            </a:pPr>
          </a:p>
        </p:txBody>
      </p:sp>
      <p:sp>
        <p:nvSpPr>
          <p:cNvPr name="TextBox 6" id="6"/>
          <p:cNvSpPr txBox="true"/>
          <p:nvPr/>
        </p:nvSpPr>
        <p:spPr>
          <a:xfrm rot="0">
            <a:off x="3369750" y="7494382"/>
            <a:ext cx="13889550" cy="588019"/>
          </a:xfrm>
          <a:prstGeom prst="rect">
            <a:avLst/>
          </a:prstGeom>
        </p:spPr>
        <p:txBody>
          <a:bodyPr anchor="t" rtlCol="false" tIns="0" lIns="0" bIns="0" rIns="0">
            <a:spAutoFit/>
          </a:bodyPr>
          <a:lstStyle/>
          <a:p>
            <a:pPr algn="l" marL="0" indent="0" lvl="0">
              <a:lnSpc>
                <a:spcPts val="4864"/>
              </a:lnSpc>
            </a:pPr>
            <a:r>
              <a:rPr lang="en-US" b="true" sz="3474">
                <a:solidFill>
                  <a:srgbClr val="3D3C49"/>
                </a:solidFill>
                <a:latin typeface="Montserrat Bold"/>
                <a:ea typeface="Montserrat Bold"/>
                <a:cs typeface="Montserrat Bold"/>
                <a:sym typeface="Montserrat Bold"/>
              </a:rPr>
              <a:t>MODEL 2</a:t>
            </a:r>
          </a:p>
        </p:txBody>
      </p:sp>
      <p:grpSp>
        <p:nvGrpSpPr>
          <p:cNvPr name="Group 7" id="7"/>
          <p:cNvGrpSpPr/>
          <p:nvPr/>
        </p:nvGrpSpPr>
        <p:grpSpPr>
          <a:xfrm rot="0">
            <a:off x="3369750" y="8817322"/>
            <a:ext cx="3086100" cy="881955"/>
            <a:chOff x="0" y="0"/>
            <a:chExt cx="812800" cy="232284"/>
          </a:xfrm>
        </p:grpSpPr>
        <p:sp>
          <p:nvSpPr>
            <p:cNvPr name="Freeform 8" id="8"/>
            <p:cNvSpPr/>
            <p:nvPr/>
          </p:nvSpPr>
          <p:spPr>
            <a:xfrm flipH="false" flipV="false" rot="0">
              <a:off x="0" y="0"/>
              <a:ext cx="812800" cy="232284"/>
            </a:xfrm>
            <a:custGeom>
              <a:avLst/>
              <a:gdLst/>
              <a:ahLst/>
              <a:cxnLst/>
              <a:rect r="r" b="b" t="t" l="l"/>
              <a:pathLst>
                <a:path h="232284" w="812800">
                  <a:moveTo>
                    <a:pt x="0" y="0"/>
                  </a:moveTo>
                  <a:lnTo>
                    <a:pt x="812800" y="0"/>
                  </a:lnTo>
                  <a:lnTo>
                    <a:pt x="812800" y="232284"/>
                  </a:lnTo>
                  <a:lnTo>
                    <a:pt x="0" y="232284"/>
                  </a:lnTo>
                  <a:close/>
                </a:path>
              </a:pathLst>
            </a:custGeom>
            <a:solidFill>
              <a:srgbClr val="88D499"/>
            </a:solidFill>
          </p:spPr>
        </p:sp>
        <p:sp>
          <p:nvSpPr>
            <p:cNvPr name="TextBox 9" id="9"/>
            <p:cNvSpPr txBox="true"/>
            <p:nvPr/>
          </p:nvSpPr>
          <p:spPr>
            <a:xfrm>
              <a:off x="0" y="-57150"/>
              <a:ext cx="812800" cy="289434"/>
            </a:xfrm>
            <a:prstGeom prst="rect">
              <a:avLst/>
            </a:prstGeom>
          </p:spPr>
          <p:txBody>
            <a:bodyPr anchor="ctr" rtlCol="false" tIns="50800" lIns="50800" bIns="50800" rIns="50800"/>
            <a:lstStyle/>
            <a:p>
              <a:pPr algn="ctr">
                <a:lnSpc>
                  <a:spcPts val="3852"/>
                </a:lnSpc>
              </a:pPr>
              <a:r>
                <a:rPr lang="en-US" b="true" sz="2751">
                  <a:solidFill>
                    <a:srgbClr val="FFFFFF"/>
                  </a:solidFill>
                  <a:latin typeface="Montserrat Bold"/>
                  <a:ea typeface="Montserrat Bold"/>
                  <a:cs typeface="Montserrat Bold"/>
                  <a:sym typeface="Montserrat Bold"/>
                </a:rPr>
                <a:t>Maret, 2025</a:t>
              </a:r>
            </a:p>
          </p:txBody>
        </p:sp>
      </p:grpSp>
      <p:sp>
        <p:nvSpPr>
          <p:cNvPr name="Freeform 10" id="10"/>
          <p:cNvSpPr/>
          <p:nvPr/>
        </p:nvSpPr>
        <p:spPr>
          <a:xfrm flipH="false" flipV="false" rot="0">
            <a:off x="3369750" y="771777"/>
            <a:ext cx="416467" cy="631808"/>
          </a:xfrm>
          <a:custGeom>
            <a:avLst/>
            <a:gdLst/>
            <a:ahLst/>
            <a:cxnLst/>
            <a:rect r="r" b="b" t="t" l="l"/>
            <a:pathLst>
              <a:path h="631808" w="416467">
                <a:moveTo>
                  <a:pt x="0" y="0"/>
                </a:moveTo>
                <a:lnTo>
                  <a:pt x="416466" y="0"/>
                </a:lnTo>
                <a:lnTo>
                  <a:pt x="416466" y="631808"/>
                </a:lnTo>
                <a:lnTo>
                  <a:pt x="0" y="631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235571" y="704785"/>
            <a:ext cx="684824" cy="698800"/>
          </a:xfrm>
          <a:custGeom>
            <a:avLst/>
            <a:gdLst/>
            <a:ahLst/>
            <a:cxnLst/>
            <a:rect r="r" b="b" t="t" l="l"/>
            <a:pathLst>
              <a:path h="698800" w="684824">
                <a:moveTo>
                  <a:pt x="0" y="0"/>
                </a:moveTo>
                <a:lnTo>
                  <a:pt x="684824" y="0"/>
                </a:lnTo>
                <a:lnTo>
                  <a:pt x="684824" y="698800"/>
                </a:lnTo>
                <a:lnTo>
                  <a:pt x="0" y="698800"/>
                </a:lnTo>
                <a:lnTo>
                  <a:pt x="0" y="0"/>
                </a:lnTo>
                <a:close/>
              </a:path>
            </a:pathLst>
          </a:custGeom>
          <a:blipFill>
            <a:blip r:embed="rId6"/>
            <a:stretch>
              <a:fillRect l="0" t="0" r="0" b="0"/>
            </a:stretch>
          </a:blipFill>
        </p:spPr>
      </p:sp>
      <p:sp>
        <p:nvSpPr>
          <p:cNvPr name="TextBox 12" id="12"/>
          <p:cNvSpPr txBox="true"/>
          <p:nvPr/>
        </p:nvSpPr>
        <p:spPr>
          <a:xfrm rot="0">
            <a:off x="4012638" y="794201"/>
            <a:ext cx="6935572" cy="529811"/>
          </a:xfrm>
          <a:prstGeom prst="rect">
            <a:avLst/>
          </a:prstGeom>
        </p:spPr>
        <p:txBody>
          <a:bodyPr anchor="t" rtlCol="false" tIns="0" lIns="0" bIns="0" rIns="0">
            <a:spAutoFit/>
          </a:bodyPr>
          <a:lstStyle/>
          <a:p>
            <a:pPr algn="l" marL="0" indent="0" lvl="0">
              <a:lnSpc>
                <a:spcPts val="4397"/>
              </a:lnSpc>
              <a:spcBef>
                <a:spcPct val="0"/>
              </a:spcBef>
            </a:pPr>
            <a:r>
              <a:rPr lang="en-US" sz="3141">
                <a:solidFill>
                  <a:srgbClr val="3D3C49"/>
                </a:solidFill>
                <a:latin typeface="Montserrat"/>
                <a:ea typeface="Montserrat"/>
                <a:cs typeface="Montserrat"/>
                <a:sym typeface="Montserrat"/>
              </a:rPr>
              <a:t>Universitas Halu Oleo</a:t>
            </a:r>
          </a:p>
        </p:txBody>
      </p:sp>
      <p:sp>
        <p:nvSpPr>
          <p:cNvPr name="TextBox 13" id="13"/>
          <p:cNvSpPr txBox="true"/>
          <p:nvPr/>
        </p:nvSpPr>
        <p:spPr>
          <a:xfrm rot="0">
            <a:off x="13854912" y="9902170"/>
            <a:ext cx="4433088"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Fikry Haykal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8494390" y="-275746"/>
            <a:ext cx="9964979" cy="10688023"/>
            <a:chOff x="0" y="0"/>
            <a:chExt cx="2624521" cy="2814953"/>
          </a:xfrm>
        </p:grpSpPr>
        <p:sp>
          <p:nvSpPr>
            <p:cNvPr name="Freeform 3" id="3"/>
            <p:cNvSpPr/>
            <p:nvPr/>
          </p:nvSpPr>
          <p:spPr>
            <a:xfrm flipH="false" flipV="false" rot="0">
              <a:off x="0" y="0"/>
              <a:ext cx="2624521" cy="2814953"/>
            </a:xfrm>
            <a:custGeom>
              <a:avLst/>
              <a:gdLst/>
              <a:ahLst/>
              <a:cxnLst/>
              <a:rect r="r" b="b" t="t" l="l"/>
              <a:pathLst>
                <a:path h="2814953" w="2624521">
                  <a:moveTo>
                    <a:pt x="0" y="0"/>
                  </a:moveTo>
                  <a:lnTo>
                    <a:pt x="2624521" y="0"/>
                  </a:lnTo>
                  <a:lnTo>
                    <a:pt x="2624521" y="2814953"/>
                  </a:lnTo>
                  <a:lnTo>
                    <a:pt x="0" y="2814953"/>
                  </a:lnTo>
                  <a:close/>
                </a:path>
              </a:pathLst>
            </a:custGeom>
            <a:solidFill>
              <a:srgbClr val="E4ECF4"/>
            </a:solidFill>
          </p:spPr>
        </p:sp>
        <p:sp>
          <p:nvSpPr>
            <p:cNvPr name="TextBox 4" id="4"/>
            <p:cNvSpPr txBox="true"/>
            <p:nvPr/>
          </p:nvSpPr>
          <p:spPr>
            <a:xfrm>
              <a:off x="0" y="-47625"/>
              <a:ext cx="2624521" cy="2862578"/>
            </a:xfrm>
            <a:prstGeom prst="rect">
              <a:avLst/>
            </a:prstGeom>
          </p:spPr>
          <p:txBody>
            <a:bodyPr anchor="ctr" rtlCol="false" tIns="50800" lIns="50800" bIns="50800" rIns="50800"/>
            <a:lstStyle/>
            <a:p>
              <a:pPr algn="ctr">
                <a:lnSpc>
                  <a:spcPts val="3012"/>
                </a:lnSpc>
              </a:pPr>
            </a:p>
          </p:txBody>
        </p:sp>
      </p:grpSp>
      <p:grpSp>
        <p:nvGrpSpPr>
          <p:cNvPr name="Group 5" id="5"/>
          <p:cNvGrpSpPr/>
          <p:nvPr/>
        </p:nvGrpSpPr>
        <p:grpSpPr>
          <a:xfrm rot="0">
            <a:off x="9136297" y="2188852"/>
            <a:ext cx="1299220" cy="1310856"/>
            <a:chOff x="0" y="0"/>
            <a:chExt cx="812800" cy="820080"/>
          </a:xfrm>
        </p:grpSpPr>
        <p:sp>
          <p:nvSpPr>
            <p:cNvPr name="Freeform 6" id="6"/>
            <p:cNvSpPr/>
            <p:nvPr/>
          </p:nvSpPr>
          <p:spPr>
            <a:xfrm flipH="false" flipV="false" rot="0">
              <a:off x="0" y="0"/>
              <a:ext cx="812800" cy="820080"/>
            </a:xfrm>
            <a:custGeom>
              <a:avLst/>
              <a:gdLst/>
              <a:ahLst/>
              <a:cxnLst/>
              <a:rect r="r" b="b" t="t" l="l"/>
              <a:pathLst>
                <a:path h="820080" w="812800">
                  <a:moveTo>
                    <a:pt x="406400" y="0"/>
                  </a:moveTo>
                  <a:cubicBezTo>
                    <a:pt x="181951" y="0"/>
                    <a:pt x="0" y="183581"/>
                    <a:pt x="0" y="410040"/>
                  </a:cubicBezTo>
                  <a:cubicBezTo>
                    <a:pt x="0" y="636499"/>
                    <a:pt x="181951" y="820080"/>
                    <a:pt x="406400" y="820080"/>
                  </a:cubicBezTo>
                  <a:cubicBezTo>
                    <a:pt x="630849" y="820080"/>
                    <a:pt x="812800" y="636499"/>
                    <a:pt x="812800" y="410040"/>
                  </a:cubicBezTo>
                  <a:cubicBezTo>
                    <a:pt x="812800" y="183581"/>
                    <a:pt x="630849" y="0"/>
                    <a:pt x="406400" y="0"/>
                  </a:cubicBezTo>
                  <a:close/>
                </a:path>
              </a:pathLst>
            </a:custGeom>
            <a:solidFill>
              <a:srgbClr val="88D499"/>
            </a:solidFill>
          </p:spPr>
        </p:sp>
        <p:sp>
          <p:nvSpPr>
            <p:cNvPr name="TextBox 7" id="7"/>
            <p:cNvSpPr txBox="true"/>
            <p:nvPr/>
          </p:nvSpPr>
          <p:spPr>
            <a:xfrm>
              <a:off x="76200" y="-18368"/>
              <a:ext cx="660400" cy="761565"/>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06</a:t>
              </a:r>
            </a:p>
          </p:txBody>
        </p:sp>
      </p:grpSp>
      <p:sp>
        <p:nvSpPr>
          <p:cNvPr name="TextBox 8" id="8"/>
          <p:cNvSpPr txBox="true"/>
          <p:nvPr/>
        </p:nvSpPr>
        <p:spPr>
          <a:xfrm rot="0">
            <a:off x="3199449" y="275515"/>
            <a:ext cx="11564693" cy="1294212"/>
          </a:xfrm>
          <a:prstGeom prst="rect">
            <a:avLst/>
          </a:prstGeom>
        </p:spPr>
        <p:txBody>
          <a:bodyPr anchor="t" rtlCol="false" tIns="0" lIns="0" bIns="0" rIns="0">
            <a:spAutoFit/>
          </a:bodyPr>
          <a:lstStyle/>
          <a:p>
            <a:pPr algn="l" marL="0" indent="0" lvl="0">
              <a:lnSpc>
                <a:spcPts val="10207"/>
              </a:lnSpc>
            </a:pPr>
            <a:r>
              <a:rPr lang="en-US" sz="8435">
                <a:solidFill>
                  <a:srgbClr val="3D3C49"/>
                </a:solidFill>
                <a:latin typeface="Montserrat"/>
                <a:ea typeface="Montserrat"/>
                <a:cs typeface="Montserrat"/>
                <a:sym typeface="Montserrat"/>
              </a:rPr>
              <a:t>Anggota kelompok</a:t>
            </a:r>
          </a:p>
        </p:txBody>
      </p:sp>
      <p:grpSp>
        <p:nvGrpSpPr>
          <p:cNvPr name="Group 9" id="9"/>
          <p:cNvGrpSpPr/>
          <p:nvPr/>
        </p:nvGrpSpPr>
        <p:grpSpPr>
          <a:xfrm rot="0">
            <a:off x="596799" y="2184684"/>
            <a:ext cx="1303389" cy="1310856"/>
            <a:chOff x="0" y="0"/>
            <a:chExt cx="812800" cy="817457"/>
          </a:xfrm>
        </p:grpSpPr>
        <p:sp>
          <p:nvSpPr>
            <p:cNvPr name="Freeform 10" id="10"/>
            <p:cNvSpPr/>
            <p:nvPr/>
          </p:nvSpPr>
          <p:spPr>
            <a:xfrm flipH="false" flipV="false" rot="0">
              <a:off x="0" y="0"/>
              <a:ext cx="812800" cy="817457"/>
            </a:xfrm>
            <a:custGeom>
              <a:avLst/>
              <a:gdLst/>
              <a:ahLst/>
              <a:cxnLst/>
              <a:rect r="r" b="b" t="t" l="l"/>
              <a:pathLst>
                <a:path h="817457" w="812800">
                  <a:moveTo>
                    <a:pt x="406400" y="0"/>
                  </a:moveTo>
                  <a:cubicBezTo>
                    <a:pt x="181951" y="0"/>
                    <a:pt x="0" y="182994"/>
                    <a:pt x="0" y="408728"/>
                  </a:cubicBezTo>
                  <a:cubicBezTo>
                    <a:pt x="0" y="634463"/>
                    <a:pt x="181951" y="817457"/>
                    <a:pt x="406400" y="817457"/>
                  </a:cubicBezTo>
                  <a:cubicBezTo>
                    <a:pt x="630849" y="817457"/>
                    <a:pt x="812800" y="634463"/>
                    <a:pt x="812800" y="408728"/>
                  </a:cubicBezTo>
                  <a:cubicBezTo>
                    <a:pt x="812800" y="182994"/>
                    <a:pt x="630849" y="0"/>
                    <a:pt x="406400" y="0"/>
                  </a:cubicBezTo>
                  <a:close/>
                </a:path>
              </a:pathLst>
            </a:custGeom>
            <a:solidFill>
              <a:srgbClr val="88D499"/>
            </a:solidFill>
          </p:spPr>
        </p:sp>
        <p:sp>
          <p:nvSpPr>
            <p:cNvPr name="TextBox 11" id="11"/>
            <p:cNvSpPr txBox="true"/>
            <p:nvPr/>
          </p:nvSpPr>
          <p:spPr>
            <a:xfrm>
              <a:off x="76200" y="-18613"/>
              <a:ext cx="660400" cy="759434"/>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01</a:t>
              </a:r>
            </a:p>
          </p:txBody>
        </p:sp>
      </p:grpSp>
      <p:grpSp>
        <p:nvGrpSpPr>
          <p:cNvPr name="Group 12" id="12"/>
          <p:cNvGrpSpPr/>
          <p:nvPr/>
        </p:nvGrpSpPr>
        <p:grpSpPr>
          <a:xfrm rot="0">
            <a:off x="9144000" y="3640472"/>
            <a:ext cx="1299220" cy="1310856"/>
            <a:chOff x="0" y="0"/>
            <a:chExt cx="812800" cy="820080"/>
          </a:xfrm>
        </p:grpSpPr>
        <p:sp>
          <p:nvSpPr>
            <p:cNvPr name="Freeform 13" id="13"/>
            <p:cNvSpPr/>
            <p:nvPr/>
          </p:nvSpPr>
          <p:spPr>
            <a:xfrm flipH="false" flipV="false" rot="0">
              <a:off x="0" y="0"/>
              <a:ext cx="812800" cy="820080"/>
            </a:xfrm>
            <a:custGeom>
              <a:avLst/>
              <a:gdLst/>
              <a:ahLst/>
              <a:cxnLst/>
              <a:rect r="r" b="b" t="t" l="l"/>
              <a:pathLst>
                <a:path h="820080" w="812800">
                  <a:moveTo>
                    <a:pt x="406400" y="0"/>
                  </a:moveTo>
                  <a:cubicBezTo>
                    <a:pt x="181951" y="0"/>
                    <a:pt x="0" y="183581"/>
                    <a:pt x="0" y="410040"/>
                  </a:cubicBezTo>
                  <a:cubicBezTo>
                    <a:pt x="0" y="636499"/>
                    <a:pt x="181951" y="820080"/>
                    <a:pt x="406400" y="820080"/>
                  </a:cubicBezTo>
                  <a:cubicBezTo>
                    <a:pt x="630849" y="820080"/>
                    <a:pt x="812800" y="636499"/>
                    <a:pt x="812800" y="410040"/>
                  </a:cubicBezTo>
                  <a:cubicBezTo>
                    <a:pt x="812800" y="183581"/>
                    <a:pt x="630849" y="0"/>
                    <a:pt x="406400" y="0"/>
                  </a:cubicBezTo>
                  <a:close/>
                </a:path>
              </a:pathLst>
            </a:custGeom>
            <a:solidFill>
              <a:srgbClr val="88D499"/>
            </a:solidFill>
          </p:spPr>
        </p:sp>
        <p:sp>
          <p:nvSpPr>
            <p:cNvPr name="TextBox 14" id="14"/>
            <p:cNvSpPr txBox="true"/>
            <p:nvPr/>
          </p:nvSpPr>
          <p:spPr>
            <a:xfrm>
              <a:off x="76200" y="-18368"/>
              <a:ext cx="660400" cy="761565"/>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07</a:t>
              </a:r>
            </a:p>
          </p:txBody>
        </p:sp>
      </p:grpSp>
      <p:grpSp>
        <p:nvGrpSpPr>
          <p:cNvPr name="Group 15" id="15"/>
          <p:cNvGrpSpPr/>
          <p:nvPr/>
        </p:nvGrpSpPr>
        <p:grpSpPr>
          <a:xfrm rot="0">
            <a:off x="9144000" y="5092093"/>
            <a:ext cx="1299220" cy="1310856"/>
            <a:chOff x="0" y="0"/>
            <a:chExt cx="812800" cy="820080"/>
          </a:xfrm>
        </p:grpSpPr>
        <p:sp>
          <p:nvSpPr>
            <p:cNvPr name="Freeform 16" id="16"/>
            <p:cNvSpPr/>
            <p:nvPr/>
          </p:nvSpPr>
          <p:spPr>
            <a:xfrm flipH="false" flipV="false" rot="0">
              <a:off x="0" y="0"/>
              <a:ext cx="812800" cy="820080"/>
            </a:xfrm>
            <a:custGeom>
              <a:avLst/>
              <a:gdLst/>
              <a:ahLst/>
              <a:cxnLst/>
              <a:rect r="r" b="b" t="t" l="l"/>
              <a:pathLst>
                <a:path h="820080" w="812800">
                  <a:moveTo>
                    <a:pt x="406400" y="0"/>
                  </a:moveTo>
                  <a:cubicBezTo>
                    <a:pt x="181951" y="0"/>
                    <a:pt x="0" y="183581"/>
                    <a:pt x="0" y="410040"/>
                  </a:cubicBezTo>
                  <a:cubicBezTo>
                    <a:pt x="0" y="636499"/>
                    <a:pt x="181951" y="820080"/>
                    <a:pt x="406400" y="820080"/>
                  </a:cubicBezTo>
                  <a:cubicBezTo>
                    <a:pt x="630849" y="820080"/>
                    <a:pt x="812800" y="636499"/>
                    <a:pt x="812800" y="410040"/>
                  </a:cubicBezTo>
                  <a:cubicBezTo>
                    <a:pt x="812800" y="183581"/>
                    <a:pt x="630849" y="0"/>
                    <a:pt x="406400" y="0"/>
                  </a:cubicBezTo>
                  <a:close/>
                </a:path>
              </a:pathLst>
            </a:custGeom>
            <a:solidFill>
              <a:srgbClr val="88D499"/>
            </a:solidFill>
          </p:spPr>
        </p:sp>
        <p:sp>
          <p:nvSpPr>
            <p:cNvPr name="TextBox 17" id="17"/>
            <p:cNvSpPr txBox="true"/>
            <p:nvPr/>
          </p:nvSpPr>
          <p:spPr>
            <a:xfrm>
              <a:off x="76200" y="-18368"/>
              <a:ext cx="660400" cy="761565"/>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08</a:t>
              </a:r>
            </a:p>
          </p:txBody>
        </p:sp>
      </p:grpSp>
      <p:grpSp>
        <p:nvGrpSpPr>
          <p:cNvPr name="Group 18" id="18"/>
          <p:cNvGrpSpPr/>
          <p:nvPr/>
        </p:nvGrpSpPr>
        <p:grpSpPr>
          <a:xfrm rot="0">
            <a:off x="9144000" y="6543713"/>
            <a:ext cx="1299220" cy="1310856"/>
            <a:chOff x="0" y="0"/>
            <a:chExt cx="812800" cy="820080"/>
          </a:xfrm>
        </p:grpSpPr>
        <p:sp>
          <p:nvSpPr>
            <p:cNvPr name="Freeform 19" id="19"/>
            <p:cNvSpPr/>
            <p:nvPr/>
          </p:nvSpPr>
          <p:spPr>
            <a:xfrm flipH="false" flipV="false" rot="0">
              <a:off x="0" y="0"/>
              <a:ext cx="812800" cy="820080"/>
            </a:xfrm>
            <a:custGeom>
              <a:avLst/>
              <a:gdLst/>
              <a:ahLst/>
              <a:cxnLst/>
              <a:rect r="r" b="b" t="t" l="l"/>
              <a:pathLst>
                <a:path h="820080" w="812800">
                  <a:moveTo>
                    <a:pt x="406400" y="0"/>
                  </a:moveTo>
                  <a:cubicBezTo>
                    <a:pt x="181951" y="0"/>
                    <a:pt x="0" y="183581"/>
                    <a:pt x="0" y="410040"/>
                  </a:cubicBezTo>
                  <a:cubicBezTo>
                    <a:pt x="0" y="636499"/>
                    <a:pt x="181951" y="820080"/>
                    <a:pt x="406400" y="820080"/>
                  </a:cubicBezTo>
                  <a:cubicBezTo>
                    <a:pt x="630849" y="820080"/>
                    <a:pt x="812800" y="636499"/>
                    <a:pt x="812800" y="410040"/>
                  </a:cubicBezTo>
                  <a:cubicBezTo>
                    <a:pt x="812800" y="183581"/>
                    <a:pt x="630849" y="0"/>
                    <a:pt x="406400" y="0"/>
                  </a:cubicBezTo>
                  <a:close/>
                </a:path>
              </a:pathLst>
            </a:custGeom>
            <a:solidFill>
              <a:srgbClr val="88D499"/>
            </a:solidFill>
          </p:spPr>
        </p:sp>
        <p:sp>
          <p:nvSpPr>
            <p:cNvPr name="TextBox 20" id="20"/>
            <p:cNvSpPr txBox="true"/>
            <p:nvPr/>
          </p:nvSpPr>
          <p:spPr>
            <a:xfrm>
              <a:off x="76200" y="-18368"/>
              <a:ext cx="660400" cy="761565"/>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09</a:t>
              </a:r>
            </a:p>
          </p:txBody>
        </p:sp>
      </p:grpSp>
      <p:grpSp>
        <p:nvGrpSpPr>
          <p:cNvPr name="Group 21" id="21"/>
          <p:cNvGrpSpPr/>
          <p:nvPr/>
        </p:nvGrpSpPr>
        <p:grpSpPr>
          <a:xfrm rot="0">
            <a:off x="9144000" y="7959080"/>
            <a:ext cx="1299220" cy="1310856"/>
            <a:chOff x="0" y="0"/>
            <a:chExt cx="812800" cy="820080"/>
          </a:xfrm>
        </p:grpSpPr>
        <p:sp>
          <p:nvSpPr>
            <p:cNvPr name="Freeform 22" id="22"/>
            <p:cNvSpPr/>
            <p:nvPr/>
          </p:nvSpPr>
          <p:spPr>
            <a:xfrm flipH="false" flipV="false" rot="0">
              <a:off x="0" y="0"/>
              <a:ext cx="812800" cy="820080"/>
            </a:xfrm>
            <a:custGeom>
              <a:avLst/>
              <a:gdLst/>
              <a:ahLst/>
              <a:cxnLst/>
              <a:rect r="r" b="b" t="t" l="l"/>
              <a:pathLst>
                <a:path h="820080" w="812800">
                  <a:moveTo>
                    <a:pt x="406400" y="0"/>
                  </a:moveTo>
                  <a:cubicBezTo>
                    <a:pt x="181951" y="0"/>
                    <a:pt x="0" y="183581"/>
                    <a:pt x="0" y="410040"/>
                  </a:cubicBezTo>
                  <a:cubicBezTo>
                    <a:pt x="0" y="636499"/>
                    <a:pt x="181951" y="820080"/>
                    <a:pt x="406400" y="820080"/>
                  </a:cubicBezTo>
                  <a:cubicBezTo>
                    <a:pt x="630849" y="820080"/>
                    <a:pt x="812800" y="636499"/>
                    <a:pt x="812800" y="410040"/>
                  </a:cubicBezTo>
                  <a:cubicBezTo>
                    <a:pt x="812800" y="183581"/>
                    <a:pt x="630849" y="0"/>
                    <a:pt x="406400" y="0"/>
                  </a:cubicBezTo>
                  <a:close/>
                </a:path>
              </a:pathLst>
            </a:custGeom>
            <a:solidFill>
              <a:srgbClr val="88D499"/>
            </a:solidFill>
          </p:spPr>
        </p:sp>
        <p:sp>
          <p:nvSpPr>
            <p:cNvPr name="TextBox 23" id="23"/>
            <p:cNvSpPr txBox="true"/>
            <p:nvPr/>
          </p:nvSpPr>
          <p:spPr>
            <a:xfrm>
              <a:off x="76200" y="-18368"/>
              <a:ext cx="660400" cy="761565"/>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10</a:t>
              </a:r>
            </a:p>
          </p:txBody>
        </p:sp>
      </p:grpSp>
      <p:grpSp>
        <p:nvGrpSpPr>
          <p:cNvPr name="Group 24" id="24"/>
          <p:cNvGrpSpPr/>
          <p:nvPr/>
        </p:nvGrpSpPr>
        <p:grpSpPr>
          <a:xfrm rot="0">
            <a:off x="600967" y="7959080"/>
            <a:ext cx="1299220" cy="1310856"/>
            <a:chOff x="0" y="0"/>
            <a:chExt cx="812800" cy="820080"/>
          </a:xfrm>
        </p:grpSpPr>
        <p:sp>
          <p:nvSpPr>
            <p:cNvPr name="Freeform 25" id="25"/>
            <p:cNvSpPr/>
            <p:nvPr/>
          </p:nvSpPr>
          <p:spPr>
            <a:xfrm flipH="false" flipV="false" rot="0">
              <a:off x="0" y="0"/>
              <a:ext cx="812800" cy="820080"/>
            </a:xfrm>
            <a:custGeom>
              <a:avLst/>
              <a:gdLst/>
              <a:ahLst/>
              <a:cxnLst/>
              <a:rect r="r" b="b" t="t" l="l"/>
              <a:pathLst>
                <a:path h="820080" w="812800">
                  <a:moveTo>
                    <a:pt x="406400" y="0"/>
                  </a:moveTo>
                  <a:cubicBezTo>
                    <a:pt x="181951" y="0"/>
                    <a:pt x="0" y="183581"/>
                    <a:pt x="0" y="410040"/>
                  </a:cubicBezTo>
                  <a:cubicBezTo>
                    <a:pt x="0" y="636499"/>
                    <a:pt x="181951" y="820080"/>
                    <a:pt x="406400" y="820080"/>
                  </a:cubicBezTo>
                  <a:cubicBezTo>
                    <a:pt x="630849" y="820080"/>
                    <a:pt x="812800" y="636499"/>
                    <a:pt x="812800" y="410040"/>
                  </a:cubicBezTo>
                  <a:cubicBezTo>
                    <a:pt x="812800" y="183581"/>
                    <a:pt x="630849" y="0"/>
                    <a:pt x="406400" y="0"/>
                  </a:cubicBezTo>
                  <a:close/>
                </a:path>
              </a:pathLst>
            </a:custGeom>
            <a:solidFill>
              <a:srgbClr val="88D499"/>
            </a:solidFill>
          </p:spPr>
        </p:sp>
        <p:sp>
          <p:nvSpPr>
            <p:cNvPr name="TextBox 26" id="26"/>
            <p:cNvSpPr txBox="true"/>
            <p:nvPr/>
          </p:nvSpPr>
          <p:spPr>
            <a:xfrm>
              <a:off x="76200" y="-18368"/>
              <a:ext cx="660400" cy="761565"/>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05</a:t>
              </a:r>
            </a:p>
          </p:txBody>
        </p:sp>
      </p:grpSp>
      <p:grpSp>
        <p:nvGrpSpPr>
          <p:cNvPr name="Group 27" id="27"/>
          <p:cNvGrpSpPr/>
          <p:nvPr/>
        </p:nvGrpSpPr>
        <p:grpSpPr>
          <a:xfrm rot="0">
            <a:off x="596799" y="6543713"/>
            <a:ext cx="1299220" cy="1310856"/>
            <a:chOff x="0" y="0"/>
            <a:chExt cx="812800" cy="820080"/>
          </a:xfrm>
        </p:grpSpPr>
        <p:sp>
          <p:nvSpPr>
            <p:cNvPr name="Freeform 28" id="28"/>
            <p:cNvSpPr/>
            <p:nvPr/>
          </p:nvSpPr>
          <p:spPr>
            <a:xfrm flipH="false" flipV="false" rot="0">
              <a:off x="0" y="0"/>
              <a:ext cx="812800" cy="820080"/>
            </a:xfrm>
            <a:custGeom>
              <a:avLst/>
              <a:gdLst/>
              <a:ahLst/>
              <a:cxnLst/>
              <a:rect r="r" b="b" t="t" l="l"/>
              <a:pathLst>
                <a:path h="820080" w="812800">
                  <a:moveTo>
                    <a:pt x="406400" y="0"/>
                  </a:moveTo>
                  <a:cubicBezTo>
                    <a:pt x="181951" y="0"/>
                    <a:pt x="0" y="183581"/>
                    <a:pt x="0" y="410040"/>
                  </a:cubicBezTo>
                  <a:cubicBezTo>
                    <a:pt x="0" y="636499"/>
                    <a:pt x="181951" y="820080"/>
                    <a:pt x="406400" y="820080"/>
                  </a:cubicBezTo>
                  <a:cubicBezTo>
                    <a:pt x="630849" y="820080"/>
                    <a:pt x="812800" y="636499"/>
                    <a:pt x="812800" y="410040"/>
                  </a:cubicBezTo>
                  <a:cubicBezTo>
                    <a:pt x="812800" y="183581"/>
                    <a:pt x="630849" y="0"/>
                    <a:pt x="406400" y="0"/>
                  </a:cubicBezTo>
                  <a:close/>
                </a:path>
              </a:pathLst>
            </a:custGeom>
            <a:solidFill>
              <a:srgbClr val="88D499"/>
            </a:solidFill>
          </p:spPr>
        </p:sp>
        <p:sp>
          <p:nvSpPr>
            <p:cNvPr name="TextBox 29" id="29"/>
            <p:cNvSpPr txBox="true"/>
            <p:nvPr/>
          </p:nvSpPr>
          <p:spPr>
            <a:xfrm>
              <a:off x="76200" y="-18368"/>
              <a:ext cx="660400" cy="761565"/>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04</a:t>
              </a:r>
            </a:p>
          </p:txBody>
        </p:sp>
      </p:grpSp>
      <p:grpSp>
        <p:nvGrpSpPr>
          <p:cNvPr name="Group 30" id="30"/>
          <p:cNvGrpSpPr/>
          <p:nvPr/>
        </p:nvGrpSpPr>
        <p:grpSpPr>
          <a:xfrm rot="0">
            <a:off x="600967" y="5092093"/>
            <a:ext cx="1299220" cy="1310856"/>
            <a:chOff x="0" y="0"/>
            <a:chExt cx="812800" cy="820080"/>
          </a:xfrm>
        </p:grpSpPr>
        <p:sp>
          <p:nvSpPr>
            <p:cNvPr name="Freeform 31" id="31"/>
            <p:cNvSpPr/>
            <p:nvPr/>
          </p:nvSpPr>
          <p:spPr>
            <a:xfrm flipH="false" flipV="false" rot="0">
              <a:off x="0" y="0"/>
              <a:ext cx="812800" cy="820080"/>
            </a:xfrm>
            <a:custGeom>
              <a:avLst/>
              <a:gdLst/>
              <a:ahLst/>
              <a:cxnLst/>
              <a:rect r="r" b="b" t="t" l="l"/>
              <a:pathLst>
                <a:path h="820080" w="812800">
                  <a:moveTo>
                    <a:pt x="406400" y="0"/>
                  </a:moveTo>
                  <a:cubicBezTo>
                    <a:pt x="181951" y="0"/>
                    <a:pt x="0" y="183581"/>
                    <a:pt x="0" y="410040"/>
                  </a:cubicBezTo>
                  <a:cubicBezTo>
                    <a:pt x="0" y="636499"/>
                    <a:pt x="181951" y="820080"/>
                    <a:pt x="406400" y="820080"/>
                  </a:cubicBezTo>
                  <a:cubicBezTo>
                    <a:pt x="630849" y="820080"/>
                    <a:pt x="812800" y="636499"/>
                    <a:pt x="812800" y="410040"/>
                  </a:cubicBezTo>
                  <a:cubicBezTo>
                    <a:pt x="812800" y="183581"/>
                    <a:pt x="630849" y="0"/>
                    <a:pt x="406400" y="0"/>
                  </a:cubicBezTo>
                  <a:close/>
                </a:path>
              </a:pathLst>
            </a:custGeom>
            <a:solidFill>
              <a:srgbClr val="88D499"/>
            </a:solidFill>
          </p:spPr>
        </p:sp>
        <p:sp>
          <p:nvSpPr>
            <p:cNvPr name="TextBox 32" id="32"/>
            <p:cNvSpPr txBox="true"/>
            <p:nvPr/>
          </p:nvSpPr>
          <p:spPr>
            <a:xfrm>
              <a:off x="76200" y="-18368"/>
              <a:ext cx="660400" cy="761565"/>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03</a:t>
              </a:r>
            </a:p>
          </p:txBody>
        </p:sp>
      </p:grpSp>
      <p:grpSp>
        <p:nvGrpSpPr>
          <p:cNvPr name="Group 33" id="33"/>
          <p:cNvGrpSpPr/>
          <p:nvPr/>
        </p:nvGrpSpPr>
        <p:grpSpPr>
          <a:xfrm rot="0">
            <a:off x="600967" y="3640472"/>
            <a:ext cx="1299220" cy="1310856"/>
            <a:chOff x="0" y="0"/>
            <a:chExt cx="812800" cy="820080"/>
          </a:xfrm>
        </p:grpSpPr>
        <p:sp>
          <p:nvSpPr>
            <p:cNvPr name="Freeform 34" id="34"/>
            <p:cNvSpPr/>
            <p:nvPr/>
          </p:nvSpPr>
          <p:spPr>
            <a:xfrm flipH="false" flipV="false" rot="0">
              <a:off x="0" y="0"/>
              <a:ext cx="812800" cy="820080"/>
            </a:xfrm>
            <a:custGeom>
              <a:avLst/>
              <a:gdLst/>
              <a:ahLst/>
              <a:cxnLst/>
              <a:rect r="r" b="b" t="t" l="l"/>
              <a:pathLst>
                <a:path h="820080" w="812800">
                  <a:moveTo>
                    <a:pt x="406400" y="0"/>
                  </a:moveTo>
                  <a:cubicBezTo>
                    <a:pt x="181951" y="0"/>
                    <a:pt x="0" y="183581"/>
                    <a:pt x="0" y="410040"/>
                  </a:cubicBezTo>
                  <a:cubicBezTo>
                    <a:pt x="0" y="636499"/>
                    <a:pt x="181951" y="820080"/>
                    <a:pt x="406400" y="820080"/>
                  </a:cubicBezTo>
                  <a:cubicBezTo>
                    <a:pt x="630849" y="820080"/>
                    <a:pt x="812800" y="636499"/>
                    <a:pt x="812800" y="410040"/>
                  </a:cubicBezTo>
                  <a:cubicBezTo>
                    <a:pt x="812800" y="183581"/>
                    <a:pt x="630849" y="0"/>
                    <a:pt x="406400" y="0"/>
                  </a:cubicBezTo>
                  <a:close/>
                </a:path>
              </a:pathLst>
            </a:custGeom>
            <a:solidFill>
              <a:srgbClr val="88D499"/>
            </a:solidFill>
          </p:spPr>
        </p:sp>
        <p:sp>
          <p:nvSpPr>
            <p:cNvPr name="TextBox 35" id="35"/>
            <p:cNvSpPr txBox="true"/>
            <p:nvPr/>
          </p:nvSpPr>
          <p:spPr>
            <a:xfrm>
              <a:off x="76200" y="-18368"/>
              <a:ext cx="660400" cy="761565"/>
            </a:xfrm>
            <a:prstGeom prst="rect">
              <a:avLst/>
            </a:prstGeom>
          </p:spPr>
          <p:txBody>
            <a:bodyPr anchor="ctr" rtlCol="false" tIns="50800" lIns="50800" bIns="50800" rIns="50800"/>
            <a:lstStyle/>
            <a:p>
              <a:pPr algn="ctr">
                <a:lnSpc>
                  <a:spcPts val="6932"/>
                </a:lnSpc>
              </a:pPr>
              <a:r>
                <a:rPr lang="en-US" b="true" sz="4951">
                  <a:solidFill>
                    <a:srgbClr val="FFFFFF"/>
                  </a:solidFill>
                  <a:latin typeface="Montserrat Bold"/>
                  <a:ea typeface="Montserrat Bold"/>
                  <a:cs typeface="Montserrat Bold"/>
                  <a:sym typeface="Montserrat Bold"/>
                </a:rPr>
                <a:t>02</a:t>
              </a:r>
            </a:p>
          </p:txBody>
        </p:sp>
      </p:grpSp>
      <p:sp>
        <p:nvSpPr>
          <p:cNvPr name="TextBox 36" id="36"/>
          <p:cNvSpPr txBox="true"/>
          <p:nvPr/>
        </p:nvSpPr>
        <p:spPr>
          <a:xfrm rot="0">
            <a:off x="2193013" y="2391878"/>
            <a:ext cx="5725372" cy="85090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E1E122064_LA ODE MUHAMMAD YUDHY PRAYITNO</a:t>
            </a:r>
          </a:p>
        </p:txBody>
      </p:sp>
      <p:sp>
        <p:nvSpPr>
          <p:cNvPr name="TextBox 37" id="37"/>
          <p:cNvSpPr txBox="true"/>
          <p:nvPr/>
        </p:nvSpPr>
        <p:spPr>
          <a:xfrm rot="0">
            <a:off x="2193013" y="3845582"/>
            <a:ext cx="5725372" cy="85090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E1E122010_DWI PRATIWI APRILYA WAHID</a:t>
            </a:r>
          </a:p>
        </p:txBody>
      </p:sp>
      <p:sp>
        <p:nvSpPr>
          <p:cNvPr name="TextBox 38" id="38"/>
          <p:cNvSpPr txBox="true"/>
          <p:nvPr/>
        </p:nvSpPr>
        <p:spPr>
          <a:xfrm rot="0">
            <a:off x="2193013" y="5516278"/>
            <a:ext cx="5725372" cy="41275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E1E122099_ICHA ANAWAI</a:t>
            </a:r>
          </a:p>
        </p:txBody>
      </p:sp>
      <p:sp>
        <p:nvSpPr>
          <p:cNvPr name="TextBox 39" id="39"/>
          <p:cNvSpPr txBox="true"/>
          <p:nvPr/>
        </p:nvSpPr>
        <p:spPr>
          <a:xfrm rot="0">
            <a:off x="2193013" y="6967898"/>
            <a:ext cx="5725372" cy="41275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E1E122110_MUH. FIKRY HAYKHAL</a:t>
            </a:r>
          </a:p>
        </p:txBody>
      </p:sp>
      <p:sp>
        <p:nvSpPr>
          <p:cNvPr name="TextBox 40" id="40"/>
          <p:cNvSpPr txBox="true"/>
          <p:nvPr/>
        </p:nvSpPr>
        <p:spPr>
          <a:xfrm rot="0">
            <a:off x="2193013" y="8164190"/>
            <a:ext cx="5725372" cy="85090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E1E122090_ARYA DWINATA MUSTAPA</a:t>
            </a:r>
          </a:p>
        </p:txBody>
      </p:sp>
      <p:sp>
        <p:nvSpPr>
          <p:cNvPr name="TextBox 41" id="41"/>
          <p:cNvSpPr txBox="true"/>
          <p:nvPr/>
        </p:nvSpPr>
        <p:spPr>
          <a:xfrm rot="0">
            <a:off x="10738495" y="2613037"/>
            <a:ext cx="5725372" cy="41275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E1E122032_SUMIARNI MOKA</a:t>
            </a:r>
          </a:p>
        </p:txBody>
      </p:sp>
      <p:sp>
        <p:nvSpPr>
          <p:cNvPr name="TextBox 42" id="42"/>
          <p:cNvSpPr txBox="true"/>
          <p:nvPr/>
        </p:nvSpPr>
        <p:spPr>
          <a:xfrm rot="0">
            <a:off x="10738495" y="3845582"/>
            <a:ext cx="5725372" cy="85090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E1E122063_LA ODE ALVIN RAHMAT SAPUTRA</a:t>
            </a:r>
          </a:p>
        </p:txBody>
      </p:sp>
      <p:sp>
        <p:nvSpPr>
          <p:cNvPr name="TextBox 43" id="43"/>
          <p:cNvSpPr txBox="true"/>
          <p:nvPr/>
        </p:nvSpPr>
        <p:spPr>
          <a:xfrm rot="0">
            <a:off x="10738495" y="5516278"/>
            <a:ext cx="5725372" cy="41275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E1E122005_ARTIENTIN</a:t>
            </a:r>
          </a:p>
        </p:txBody>
      </p:sp>
      <p:sp>
        <p:nvSpPr>
          <p:cNvPr name="TextBox 44" id="44"/>
          <p:cNvSpPr txBox="true"/>
          <p:nvPr/>
        </p:nvSpPr>
        <p:spPr>
          <a:xfrm rot="0">
            <a:off x="10738495" y="6967898"/>
            <a:ext cx="5725372" cy="41275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E1E122078_SHERLY DWI PUSPITA</a:t>
            </a:r>
          </a:p>
        </p:txBody>
      </p:sp>
      <p:sp>
        <p:nvSpPr>
          <p:cNvPr name="TextBox 45" id="45"/>
          <p:cNvSpPr txBox="true"/>
          <p:nvPr/>
        </p:nvSpPr>
        <p:spPr>
          <a:xfrm rot="0">
            <a:off x="10738495" y="8164190"/>
            <a:ext cx="5725372" cy="850900"/>
          </a:xfrm>
          <a:prstGeom prst="rect">
            <a:avLst/>
          </a:prstGeom>
        </p:spPr>
        <p:txBody>
          <a:bodyPr anchor="t" rtlCol="false" tIns="0" lIns="0" bIns="0" rIns="0">
            <a:spAutoFit/>
          </a:bodyPr>
          <a:lstStyle/>
          <a:p>
            <a:pPr algn="l" marL="0" indent="0" lvl="0">
              <a:lnSpc>
                <a:spcPts val="3499"/>
              </a:lnSpc>
            </a:pPr>
            <a:r>
              <a:rPr lang="en-US" b="true" sz="2499">
                <a:solidFill>
                  <a:srgbClr val="3D3C49"/>
                </a:solidFill>
                <a:latin typeface="Montserrat Bold"/>
                <a:ea typeface="Montserrat Bold"/>
                <a:cs typeface="Montserrat Bold"/>
                <a:sym typeface="Montserrat Bold"/>
              </a:rPr>
              <a:t>E1E122073_NUZUL GUSTI TIARA FITRI</a:t>
            </a:r>
          </a:p>
        </p:txBody>
      </p:sp>
      <p:sp>
        <p:nvSpPr>
          <p:cNvPr name="TextBox 46" id="46"/>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3860662"/>
            <a:ext cx="18288000" cy="6426338"/>
            <a:chOff x="0" y="0"/>
            <a:chExt cx="4816593" cy="1692534"/>
          </a:xfrm>
        </p:grpSpPr>
        <p:sp>
          <p:nvSpPr>
            <p:cNvPr name="Freeform 3" id="3"/>
            <p:cNvSpPr/>
            <p:nvPr/>
          </p:nvSpPr>
          <p:spPr>
            <a:xfrm flipH="false" flipV="false" rot="0">
              <a:off x="0" y="0"/>
              <a:ext cx="4816592" cy="1692534"/>
            </a:xfrm>
            <a:custGeom>
              <a:avLst/>
              <a:gdLst/>
              <a:ahLst/>
              <a:cxnLst/>
              <a:rect r="r" b="b" t="t" l="l"/>
              <a:pathLst>
                <a:path h="1692534" w="4816592">
                  <a:moveTo>
                    <a:pt x="0" y="0"/>
                  </a:moveTo>
                  <a:lnTo>
                    <a:pt x="4816592" y="0"/>
                  </a:lnTo>
                  <a:lnTo>
                    <a:pt x="4816592" y="1692534"/>
                  </a:lnTo>
                  <a:lnTo>
                    <a:pt x="0" y="1692534"/>
                  </a:lnTo>
                  <a:close/>
                </a:path>
              </a:pathLst>
            </a:custGeom>
            <a:solidFill>
              <a:srgbClr val="D6DAC8"/>
            </a:solidFill>
          </p:spPr>
        </p:sp>
        <p:sp>
          <p:nvSpPr>
            <p:cNvPr name="TextBox 4" id="4"/>
            <p:cNvSpPr txBox="true"/>
            <p:nvPr/>
          </p:nvSpPr>
          <p:spPr>
            <a:xfrm>
              <a:off x="0" y="-47625"/>
              <a:ext cx="4816593" cy="1740159"/>
            </a:xfrm>
            <a:prstGeom prst="rect">
              <a:avLst/>
            </a:prstGeom>
          </p:spPr>
          <p:txBody>
            <a:bodyPr anchor="ctr" rtlCol="false" tIns="50800" lIns="50800" bIns="50800" rIns="50800"/>
            <a:lstStyle/>
            <a:p>
              <a:pPr algn="ctr">
                <a:lnSpc>
                  <a:spcPts val="3012"/>
                </a:lnSpc>
              </a:pPr>
            </a:p>
          </p:txBody>
        </p:sp>
      </p:grpSp>
      <p:sp>
        <p:nvSpPr>
          <p:cNvPr name="AutoShape 5" id="5"/>
          <p:cNvSpPr/>
          <p:nvPr/>
        </p:nvSpPr>
        <p:spPr>
          <a:xfrm>
            <a:off x="-291952" y="3860662"/>
            <a:ext cx="18871905" cy="0"/>
          </a:xfrm>
          <a:prstGeom prst="line">
            <a:avLst/>
          </a:prstGeom>
          <a:ln cap="flat" w="38100">
            <a:solidFill>
              <a:srgbClr val="5F6F52"/>
            </a:solidFill>
            <a:prstDash val="solid"/>
            <a:headEnd type="oval" len="lg" w="lg"/>
            <a:tailEnd type="oval" len="lg" w="lg"/>
          </a:ln>
        </p:spPr>
      </p:sp>
      <p:sp>
        <p:nvSpPr>
          <p:cNvPr name="Freeform 6" id="6"/>
          <p:cNvSpPr/>
          <p:nvPr/>
        </p:nvSpPr>
        <p:spPr>
          <a:xfrm flipH="false" flipV="false" rot="0">
            <a:off x="16721449" y="-266124"/>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809988" y="2446284"/>
            <a:ext cx="14668024" cy="7320357"/>
            <a:chOff x="0" y="0"/>
            <a:chExt cx="19557365" cy="9760476"/>
          </a:xfrm>
        </p:grpSpPr>
        <p:sp>
          <p:nvSpPr>
            <p:cNvPr name="Freeform 8" id="8"/>
            <p:cNvSpPr/>
            <p:nvPr/>
          </p:nvSpPr>
          <p:spPr>
            <a:xfrm flipH="false" flipV="false" rot="0">
              <a:off x="0" y="0"/>
              <a:ext cx="19557365" cy="9760476"/>
            </a:xfrm>
            <a:custGeom>
              <a:avLst/>
              <a:gdLst/>
              <a:ahLst/>
              <a:cxnLst/>
              <a:rect r="r" b="b" t="t" l="l"/>
              <a:pathLst>
                <a:path h="9760476" w="19557365">
                  <a:moveTo>
                    <a:pt x="0" y="0"/>
                  </a:moveTo>
                  <a:lnTo>
                    <a:pt x="19557365" y="0"/>
                  </a:lnTo>
                  <a:lnTo>
                    <a:pt x="19557365" y="9760476"/>
                  </a:lnTo>
                  <a:lnTo>
                    <a:pt x="0" y="9760476"/>
                  </a:lnTo>
                  <a:lnTo>
                    <a:pt x="0" y="0"/>
                  </a:lnTo>
                  <a:close/>
                </a:path>
              </a:pathLst>
            </a:custGeom>
            <a:blipFill>
              <a:blip r:embed="rId4"/>
              <a:stretch>
                <a:fillRect l="0" t="-3356" r="0" b="-9353"/>
              </a:stretch>
            </a:blipFill>
          </p:spPr>
        </p:sp>
        <p:sp>
          <p:nvSpPr>
            <p:cNvPr name="Freeform 9" id="9"/>
            <p:cNvSpPr/>
            <p:nvPr/>
          </p:nvSpPr>
          <p:spPr>
            <a:xfrm flipH="false" flipV="false" rot="0">
              <a:off x="10721933" y="6412531"/>
              <a:ext cx="1680331" cy="1652325"/>
            </a:xfrm>
            <a:custGeom>
              <a:avLst/>
              <a:gdLst/>
              <a:ahLst/>
              <a:cxnLst/>
              <a:rect r="r" b="b" t="t" l="l"/>
              <a:pathLst>
                <a:path h="1652325" w="1680331">
                  <a:moveTo>
                    <a:pt x="0" y="0"/>
                  </a:moveTo>
                  <a:lnTo>
                    <a:pt x="1680331" y="0"/>
                  </a:lnTo>
                  <a:lnTo>
                    <a:pt x="1680331" y="1652326"/>
                  </a:lnTo>
                  <a:lnTo>
                    <a:pt x="0" y="1652326"/>
                  </a:lnTo>
                  <a:lnTo>
                    <a:pt x="0" y="0"/>
                  </a:lnTo>
                  <a:close/>
                </a:path>
              </a:pathLst>
            </a:custGeom>
            <a:blipFill>
              <a:blip r:embed="rId5"/>
              <a:stretch>
                <a:fillRect l="0" t="0" r="0" b="0"/>
              </a:stretch>
            </a:blipFill>
          </p:spPr>
        </p:sp>
      </p:grpSp>
      <p:sp>
        <p:nvSpPr>
          <p:cNvPr name="TextBox 10" id="10"/>
          <p:cNvSpPr txBox="true"/>
          <p:nvPr/>
        </p:nvSpPr>
        <p:spPr>
          <a:xfrm rot="0">
            <a:off x="1028700" y="1019175"/>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work flow</a:t>
            </a:r>
          </a:p>
        </p:txBody>
      </p:sp>
      <p:sp>
        <p:nvSpPr>
          <p:cNvPr name="TextBox 11" id="11"/>
          <p:cNvSpPr txBox="true"/>
          <p:nvPr/>
        </p:nvSpPr>
        <p:spPr>
          <a:xfrm rot="0">
            <a:off x="13854912" y="9902170"/>
            <a:ext cx="4433088"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Fikry Haykal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2367314"/>
            <a:ext cx="6699123" cy="7919686"/>
            <a:chOff x="0" y="0"/>
            <a:chExt cx="1764378" cy="2085843"/>
          </a:xfrm>
        </p:grpSpPr>
        <p:sp>
          <p:nvSpPr>
            <p:cNvPr name="Freeform 3" id="3"/>
            <p:cNvSpPr/>
            <p:nvPr/>
          </p:nvSpPr>
          <p:spPr>
            <a:xfrm flipH="false" flipV="false" rot="0">
              <a:off x="0" y="0"/>
              <a:ext cx="1764378" cy="2085843"/>
            </a:xfrm>
            <a:custGeom>
              <a:avLst/>
              <a:gdLst/>
              <a:ahLst/>
              <a:cxnLst/>
              <a:rect r="r" b="b" t="t" l="l"/>
              <a:pathLst>
                <a:path h="2085843" w="1764378">
                  <a:moveTo>
                    <a:pt x="0" y="0"/>
                  </a:moveTo>
                  <a:lnTo>
                    <a:pt x="1764378" y="0"/>
                  </a:lnTo>
                  <a:lnTo>
                    <a:pt x="1764378" y="2085843"/>
                  </a:lnTo>
                  <a:lnTo>
                    <a:pt x="0" y="2085843"/>
                  </a:lnTo>
                  <a:close/>
                </a:path>
              </a:pathLst>
            </a:custGeom>
            <a:solidFill>
              <a:srgbClr val="E4ECF4"/>
            </a:solidFill>
          </p:spPr>
        </p:sp>
        <p:sp>
          <p:nvSpPr>
            <p:cNvPr name="TextBox 4" id="4"/>
            <p:cNvSpPr txBox="true"/>
            <p:nvPr/>
          </p:nvSpPr>
          <p:spPr>
            <a:xfrm>
              <a:off x="0" y="-47625"/>
              <a:ext cx="1764378" cy="2133468"/>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6004893" y="1028700"/>
            <a:ext cx="3293711" cy="871461"/>
          </a:xfrm>
          <a:custGeom>
            <a:avLst/>
            <a:gdLst/>
            <a:ahLst/>
            <a:cxnLst/>
            <a:rect r="r" b="b" t="t" l="l"/>
            <a:pathLst>
              <a:path h="871461" w="3293711">
                <a:moveTo>
                  <a:pt x="0" y="0"/>
                </a:moveTo>
                <a:lnTo>
                  <a:pt x="3293711" y="0"/>
                </a:lnTo>
                <a:lnTo>
                  <a:pt x="329371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3931860" y="820717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5400000">
            <a:off x="194896" y="820717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5400000">
            <a:off x="2019898" y="8207171"/>
            <a:ext cx="924994" cy="2102259"/>
          </a:xfrm>
          <a:custGeom>
            <a:avLst/>
            <a:gdLst/>
            <a:ahLst/>
            <a:cxnLst/>
            <a:rect r="r" b="b" t="t" l="l"/>
            <a:pathLst>
              <a:path h="2102259" w="924994">
                <a:moveTo>
                  <a:pt x="924994" y="2102258"/>
                </a:moveTo>
                <a:lnTo>
                  <a:pt x="0" y="2102258"/>
                </a:lnTo>
                <a:lnTo>
                  <a:pt x="0" y="0"/>
                </a:lnTo>
                <a:lnTo>
                  <a:pt x="924994" y="0"/>
                </a:lnTo>
                <a:lnTo>
                  <a:pt x="924994" y="21022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028861" y="2580295"/>
            <a:ext cx="10230439" cy="6501752"/>
          </a:xfrm>
          <a:custGeom>
            <a:avLst/>
            <a:gdLst/>
            <a:ahLst/>
            <a:cxnLst/>
            <a:rect r="r" b="b" t="t" l="l"/>
            <a:pathLst>
              <a:path h="6501752" w="10230439">
                <a:moveTo>
                  <a:pt x="0" y="0"/>
                </a:moveTo>
                <a:lnTo>
                  <a:pt x="10230439" y="0"/>
                </a:lnTo>
                <a:lnTo>
                  <a:pt x="10230439" y="6501752"/>
                </a:lnTo>
                <a:lnTo>
                  <a:pt x="0" y="6501752"/>
                </a:lnTo>
                <a:lnTo>
                  <a:pt x="0" y="0"/>
                </a:lnTo>
                <a:close/>
              </a:path>
            </a:pathLst>
          </a:custGeom>
          <a:blipFill>
            <a:blip r:embed="rId6"/>
            <a:stretch>
              <a:fillRect l="0" t="0" r="-62956" b="0"/>
            </a:stretch>
          </a:blipFill>
        </p:spPr>
      </p:sp>
      <p:sp>
        <p:nvSpPr>
          <p:cNvPr name="Freeform 10" id="10"/>
          <p:cNvSpPr/>
          <p:nvPr/>
        </p:nvSpPr>
        <p:spPr>
          <a:xfrm flipH="false" flipV="false" rot="0">
            <a:off x="157494" y="3441611"/>
            <a:ext cx="6371468" cy="4093668"/>
          </a:xfrm>
          <a:custGeom>
            <a:avLst/>
            <a:gdLst/>
            <a:ahLst/>
            <a:cxnLst/>
            <a:rect r="r" b="b" t="t" l="l"/>
            <a:pathLst>
              <a:path h="4093668" w="6371468">
                <a:moveTo>
                  <a:pt x="0" y="0"/>
                </a:moveTo>
                <a:lnTo>
                  <a:pt x="6371468" y="0"/>
                </a:lnTo>
                <a:lnTo>
                  <a:pt x="6371468" y="4093668"/>
                </a:lnTo>
                <a:lnTo>
                  <a:pt x="0" y="4093668"/>
                </a:lnTo>
                <a:lnTo>
                  <a:pt x="0" y="0"/>
                </a:lnTo>
                <a:close/>
              </a:path>
            </a:pathLst>
          </a:custGeom>
          <a:blipFill>
            <a:blip r:embed="rId7"/>
            <a:stretch>
              <a:fillRect l="0" t="0" r="0" b="0"/>
            </a:stretch>
          </a:blipFill>
        </p:spPr>
      </p:sp>
      <p:sp>
        <p:nvSpPr>
          <p:cNvPr name="TextBox 11" id="11"/>
          <p:cNvSpPr txBox="true"/>
          <p:nvPr/>
        </p:nvSpPr>
        <p:spPr>
          <a:xfrm rot="0">
            <a:off x="1028700" y="1019175"/>
            <a:ext cx="16230600" cy="1161912"/>
          </a:xfrm>
          <a:prstGeom prst="rect">
            <a:avLst/>
          </a:prstGeom>
        </p:spPr>
        <p:txBody>
          <a:bodyPr anchor="t" rtlCol="false" tIns="0" lIns="0" bIns="0" rIns="0">
            <a:spAutoFit/>
          </a:bodyPr>
          <a:lstStyle/>
          <a:p>
            <a:pPr algn="l" marL="0" indent="0" lvl="0">
              <a:lnSpc>
                <a:spcPts val="9206"/>
              </a:lnSpc>
            </a:pPr>
            <a:r>
              <a:rPr lang="en-US" sz="7608">
                <a:solidFill>
                  <a:srgbClr val="3D3C49"/>
                </a:solidFill>
                <a:latin typeface="Montserrat"/>
                <a:ea typeface="Montserrat"/>
                <a:cs typeface="Montserrat"/>
                <a:sym typeface="Montserrat"/>
              </a:rPr>
              <a:t>dataset (augmentasi)</a:t>
            </a:r>
          </a:p>
        </p:txBody>
      </p:sp>
      <p:sp>
        <p:nvSpPr>
          <p:cNvPr name="TextBox 12" id="12"/>
          <p:cNvSpPr txBox="true"/>
          <p:nvPr/>
        </p:nvSpPr>
        <p:spPr>
          <a:xfrm rot="0">
            <a:off x="14640675" y="9902170"/>
            <a:ext cx="3793388"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Sumiarni Moka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0" y="0"/>
                  </a:moveTo>
                  <a:lnTo>
                    <a:pt x="4545659" y="0"/>
                  </a:lnTo>
                  <a:lnTo>
                    <a:pt x="4545659" y="2438400"/>
                  </a:lnTo>
                  <a:lnTo>
                    <a:pt x="0" y="2438400"/>
                  </a:lnTo>
                  <a:close/>
                </a:path>
              </a:pathLst>
            </a:custGeom>
            <a:solidFill>
              <a:srgbClr val="D6DAC8"/>
            </a:solidFill>
          </p:spPr>
        </p:sp>
        <p:sp>
          <p:nvSpPr>
            <p:cNvPr name="TextBox 4" id="4"/>
            <p:cNvSpPr txBox="true"/>
            <p:nvPr/>
          </p:nvSpPr>
          <p:spPr>
            <a:xfrm>
              <a:off x="0" y="-47625"/>
              <a:ext cx="4545659" cy="2486025"/>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757116" y="2321276"/>
            <a:ext cx="8386884" cy="3170651"/>
          </a:xfrm>
          <a:custGeom>
            <a:avLst/>
            <a:gdLst/>
            <a:ahLst/>
            <a:cxnLst/>
            <a:rect r="r" b="b" t="t" l="l"/>
            <a:pathLst>
              <a:path h="3170651" w="8386884">
                <a:moveTo>
                  <a:pt x="0" y="0"/>
                </a:moveTo>
                <a:lnTo>
                  <a:pt x="8386884" y="0"/>
                </a:lnTo>
                <a:lnTo>
                  <a:pt x="8386884" y="3170652"/>
                </a:lnTo>
                <a:lnTo>
                  <a:pt x="0" y="3170652"/>
                </a:lnTo>
                <a:lnTo>
                  <a:pt x="0" y="0"/>
                </a:lnTo>
                <a:close/>
              </a:path>
            </a:pathLst>
          </a:custGeom>
          <a:blipFill>
            <a:blip r:embed="rId2"/>
            <a:stretch>
              <a:fillRect l="0" t="-12762" r="0" b="-12762"/>
            </a:stretch>
          </a:blipFill>
        </p:spPr>
      </p:sp>
      <p:sp>
        <p:nvSpPr>
          <p:cNvPr name="Freeform 6" id="6"/>
          <p:cNvSpPr/>
          <p:nvPr/>
        </p:nvSpPr>
        <p:spPr>
          <a:xfrm flipH="false" flipV="false" rot="0">
            <a:off x="7222982" y="5491928"/>
            <a:ext cx="9415855" cy="3474899"/>
          </a:xfrm>
          <a:custGeom>
            <a:avLst/>
            <a:gdLst/>
            <a:ahLst/>
            <a:cxnLst/>
            <a:rect r="r" b="b" t="t" l="l"/>
            <a:pathLst>
              <a:path h="3474899" w="9415855">
                <a:moveTo>
                  <a:pt x="0" y="0"/>
                </a:moveTo>
                <a:lnTo>
                  <a:pt x="9415854" y="0"/>
                </a:lnTo>
                <a:lnTo>
                  <a:pt x="9415854" y="3474898"/>
                </a:lnTo>
                <a:lnTo>
                  <a:pt x="0" y="3474898"/>
                </a:lnTo>
                <a:lnTo>
                  <a:pt x="0" y="0"/>
                </a:lnTo>
                <a:close/>
              </a:path>
            </a:pathLst>
          </a:custGeom>
          <a:blipFill>
            <a:blip r:embed="rId3"/>
            <a:stretch>
              <a:fillRect l="-6168" t="-12378" r="-50119" b="-67603"/>
            </a:stretch>
          </a:blipFill>
        </p:spPr>
      </p:sp>
      <p:sp>
        <p:nvSpPr>
          <p:cNvPr name="TextBox 7" id="7"/>
          <p:cNvSpPr txBox="true"/>
          <p:nvPr/>
        </p:nvSpPr>
        <p:spPr>
          <a:xfrm rot="0">
            <a:off x="1028700" y="1019175"/>
            <a:ext cx="8862889" cy="1161912"/>
          </a:xfrm>
          <a:prstGeom prst="rect">
            <a:avLst/>
          </a:prstGeom>
        </p:spPr>
        <p:txBody>
          <a:bodyPr anchor="t" rtlCol="false" tIns="0" lIns="0" bIns="0" rIns="0">
            <a:spAutoFit/>
          </a:bodyPr>
          <a:lstStyle/>
          <a:p>
            <a:pPr algn="l" marL="0" indent="0" lvl="0">
              <a:lnSpc>
                <a:spcPts val="9206"/>
              </a:lnSpc>
            </a:pPr>
            <a:r>
              <a:rPr lang="en-US" sz="7608">
                <a:solidFill>
                  <a:srgbClr val="3D3C49"/>
                </a:solidFill>
                <a:latin typeface="Montserrat"/>
                <a:ea typeface="Montserrat"/>
                <a:cs typeface="Montserrat"/>
                <a:sym typeface="Montserrat"/>
              </a:rPr>
              <a:t>code</a:t>
            </a:r>
          </a:p>
        </p:txBody>
      </p:sp>
      <p:sp>
        <p:nvSpPr>
          <p:cNvPr name="TextBox 8" id="8"/>
          <p:cNvSpPr txBox="true"/>
          <p:nvPr/>
        </p:nvSpPr>
        <p:spPr>
          <a:xfrm rot="0">
            <a:off x="13854912" y="9902170"/>
            <a:ext cx="4433088"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Arya Dwinata Mustapa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0" y="0"/>
                  </a:moveTo>
                  <a:lnTo>
                    <a:pt x="4545659" y="0"/>
                  </a:lnTo>
                  <a:lnTo>
                    <a:pt x="4545659" y="2438400"/>
                  </a:lnTo>
                  <a:lnTo>
                    <a:pt x="0" y="2438400"/>
                  </a:lnTo>
                  <a:close/>
                </a:path>
              </a:pathLst>
            </a:custGeom>
            <a:solidFill>
              <a:srgbClr val="D6DAC8"/>
            </a:solidFill>
          </p:spPr>
        </p:sp>
        <p:sp>
          <p:nvSpPr>
            <p:cNvPr name="TextBox 4" id="4"/>
            <p:cNvSpPr txBox="true"/>
            <p:nvPr/>
          </p:nvSpPr>
          <p:spPr>
            <a:xfrm>
              <a:off x="0" y="-47625"/>
              <a:ext cx="4545659" cy="2486025"/>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038225" y="2737826"/>
            <a:ext cx="15416993" cy="4139527"/>
          </a:xfrm>
          <a:custGeom>
            <a:avLst/>
            <a:gdLst/>
            <a:ahLst/>
            <a:cxnLst/>
            <a:rect r="r" b="b" t="t" l="l"/>
            <a:pathLst>
              <a:path h="4139527" w="15416993">
                <a:moveTo>
                  <a:pt x="0" y="0"/>
                </a:moveTo>
                <a:lnTo>
                  <a:pt x="15416993" y="0"/>
                </a:lnTo>
                <a:lnTo>
                  <a:pt x="15416993" y="4139527"/>
                </a:lnTo>
                <a:lnTo>
                  <a:pt x="0" y="4139527"/>
                </a:lnTo>
                <a:lnTo>
                  <a:pt x="0" y="0"/>
                </a:lnTo>
                <a:close/>
              </a:path>
            </a:pathLst>
          </a:custGeom>
          <a:blipFill>
            <a:blip r:embed="rId2"/>
            <a:stretch>
              <a:fillRect l="0" t="0" r="-61650" b="0"/>
            </a:stretch>
          </a:blipFill>
        </p:spPr>
      </p:sp>
      <p:sp>
        <p:nvSpPr>
          <p:cNvPr name="TextBox 6" id="6"/>
          <p:cNvSpPr txBox="true"/>
          <p:nvPr/>
        </p:nvSpPr>
        <p:spPr>
          <a:xfrm rot="0">
            <a:off x="1038225" y="1019175"/>
            <a:ext cx="8862889" cy="1161912"/>
          </a:xfrm>
          <a:prstGeom prst="rect">
            <a:avLst/>
          </a:prstGeom>
        </p:spPr>
        <p:txBody>
          <a:bodyPr anchor="t" rtlCol="false" tIns="0" lIns="0" bIns="0" rIns="0">
            <a:spAutoFit/>
          </a:bodyPr>
          <a:lstStyle/>
          <a:p>
            <a:pPr algn="l" marL="0" indent="0" lvl="0">
              <a:lnSpc>
                <a:spcPts val="9206"/>
              </a:lnSpc>
            </a:pPr>
            <a:r>
              <a:rPr lang="en-US" sz="7608">
                <a:solidFill>
                  <a:srgbClr val="3D3C49"/>
                </a:solidFill>
                <a:latin typeface="Montserrat"/>
                <a:ea typeface="Montserrat"/>
                <a:cs typeface="Montserrat"/>
                <a:sym typeface="Montserrat"/>
              </a:rPr>
              <a:t>Akurasi</a:t>
            </a:r>
          </a:p>
        </p:txBody>
      </p:sp>
      <p:sp>
        <p:nvSpPr>
          <p:cNvPr name="TextBox 7" id="7"/>
          <p:cNvSpPr txBox="true"/>
          <p:nvPr/>
        </p:nvSpPr>
        <p:spPr>
          <a:xfrm rot="0">
            <a:off x="13854912" y="9902170"/>
            <a:ext cx="4433088"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Arya Dwinata Mustapa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0" y="0"/>
                  </a:moveTo>
                  <a:lnTo>
                    <a:pt x="4545659" y="0"/>
                  </a:lnTo>
                  <a:lnTo>
                    <a:pt x="4545659" y="2438400"/>
                  </a:lnTo>
                  <a:lnTo>
                    <a:pt x="0" y="2438400"/>
                  </a:lnTo>
                  <a:close/>
                </a:path>
              </a:pathLst>
            </a:custGeom>
            <a:solidFill>
              <a:srgbClr val="D6DAC8"/>
            </a:solidFill>
          </p:spPr>
        </p:sp>
        <p:sp>
          <p:nvSpPr>
            <p:cNvPr name="TextBox 4" id="4"/>
            <p:cNvSpPr txBox="true"/>
            <p:nvPr/>
          </p:nvSpPr>
          <p:spPr>
            <a:xfrm>
              <a:off x="0" y="-47625"/>
              <a:ext cx="4545659" cy="2486025"/>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773424" y="1527376"/>
            <a:ext cx="13090041" cy="7232247"/>
          </a:xfrm>
          <a:custGeom>
            <a:avLst/>
            <a:gdLst/>
            <a:ahLst/>
            <a:cxnLst/>
            <a:rect r="r" b="b" t="t" l="l"/>
            <a:pathLst>
              <a:path h="7232247" w="13090041">
                <a:moveTo>
                  <a:pt x="0" y="0"/>
                </a:moveTo>
                <a:lnTo>
                  <a:pt x="13090041" y="0"/>
                </a:lnTo>
                <a:lnTo>
                  <a:pt x="13090041" y="7232248"/>
                </a:lnTo>
                <a:lnTo>
                  <a:pt x="0" y="7232248"/>
                </a:lnTo>
                <a:lnTo>
                  <a:pt x="0" y="0"/>
                </a:lnTo>
                <a:close/>
              </a:path>
            </a:pathLst>
          </a:custGeom>
          <a:blipFill>
            <a:blip r:embed="rId2"/>
            <a:stretch>
              <a:fillRect l="0" t="0" r="0" b="0"/>
            </a:stretch>
          </a:blipFill>
        </p:spPr>
      </p:sp>
      <p:sp>
        <p:nvSpPr>
          <p:cNvPr name="TextBox 6" id="6"/>
          <p:cNvSpPr txBox="true"/>
          <p:nvPr/>
        </p:nvSpPr>
        <p:spPr>
          <a:xfrm rot="0">
            <a:off x="588706" y="310318"/>
            <a:ext cx="13167897" cy="1161912"/>
          </a:xfrm>
          <a:prstGeom prst="rect">
            <a:avLst/>
          </a:prstGeom>
        </p:spPr>
        <p:txBody>
          <a:bodyPr anchor="t" rtlCol="false" tIns="0" lIns="0" bIns="0" rIns="0">
            <a:spAutoFit/>
          </a:bodyPr>
          <a:lstStyle/>
          <a:p>
            <a:pPr algn="l" marL="0" indent="0" lvl="0">
              <a:lnSpc>
                <a:spcPts val="9206"/>
              </a:lnSpc>
            </a:pPr>
            <a:r>
              <a:rPr lang="en-US" sz="7608">
                <a:solidFill>
                  <a:srgbClr val="3D3C49"/>
                </a:solidFill>
                <a:latin typeface="Montserrat"/>
                <a:ea typeface="Montserrat"/>
                <a:cs typeface="Montserrat"/>
                <a:sym typeface="Montserrat"/>
              </a:rPr>
              <a:t>training matrics plot</a:t>
            </a:r>
          </a:p>
        </p:txBody>
      </p:sp>
      <p:sp>
        <p:nvSpPr>
          <p:cNvPr name="TextBox 7" id="7"/>
          <p:cNvSpPr txBox="true"/>
          <p:nvPr/>
        </p:nvSpPr>
        <p:spPr>
          <a:xfrm rot="0">
            <a:off x="13854912" y="9902170"/>
            <a:ext cx="4433088"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Arya Dwinata Mustapa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grpSp>
        <p:nvGrpSpPr>
          <p:cNvPr name="Group 2" id="2"/>
          <p:cNvGrpSpPr/>
          <p:nvPr/>
        </p:nvGrpSpPr>
        <p:grpSpPr>
          <a:xfrm rot="0">
            <a:off x="9680133" y="2825933"/>
            <a:ext cx="6241692" cy="6283095"/>
            <a:chOff x="0" y="0"/>
            <a:chExt cx="1278648" cy="1287130"/>
          </a:xfrm>
        </p:grpSpPr>
        <p:sp>
          <p:nvSpPr>
            <p:cNvPr name="Freeform 3" id="3"/>
            <p:cNvSpPr/>
            <p:nvPr/>
          </p:nvSpPr>
          <p:spPr>
            <a:xfrm flipH="false" flipV="false" rot="0">
              <a:off x="0" y="0"/>
              <a:ext cx="1278648" cy="1287130"/>
            </a:xfrm>
            <a:custGeom>
              <a:avLst/>
              <a:gdLst/>
              <a:ahLst/>
              <a:cxnLst/>
              <a:rect r="r" b="b" t="t" l="l"/>
              <a:pathLst>
                <a:path h="1287130" w="1278648">
                  <a:moveTo>
                    <a:pt x="0" y="0"/>
                  </a:moveTo>
                  <a:lnTo>
                    <a:pt x="1278648" y="0"/>
                  </a:lnTo>
                  <a:lnTo>
                    <a:pt x="1278648" y="1287130"/>
                  </a:lnTo>
                  <a:lnTo>
                    <a:pt x="0" y="1287130"/>
                  </a:lnTo>
                  <a:close/>
                </a:path>
              </a:pathLst>
            </a:custGeom>
            <a:solidFill>
              <a:srgbClr val="88D499"/>
            </a:solidFill>
          </p:spPr>
        </p:sp>
        <p:sp>
          <p:nvSpPr>
            <p:cNvPr name="TextBox 4" id="4"/>
            <p:cNvSpPr txBox="true"/>
            <p:nvPr/>
          </p:nvSpPr>
          <p:spPr>
            <a:xfrm>
              <a:off x="0" y="-47625"/>
              <a:ext cx="1278648" cy="1334755"/>
            </a:xfrm>
            <a:prstGeom prst="rect">
              <a:avLst/>
            </a:prstGeom>
          </p:spPr>
          <p:txBody>
            <a:bodyPr anchor="ctr" rtlCol="false" tIns="50800" lIns="50800" bIns="50800" rIns="50800"/>
            <a:lstStyle/>
            <a:p>
              <a:pPr algn="ctr">
                <a:lnSpc>
                  <a:spcPts val="3012"/>
                </a:lnSpc>
              </a:pPr>
            </a:p>
          </p:txBody>
        </p:sp>
      </p:grpSp>
      <p:grpSp>
        <p:nvGrpSpPr>
          <p:cNvPr name="Group 5" id="5"/>
          <p:cNvGrpSpPr/>
          <p:nvPr/>
        </p:nvGrpSpPr>
        <p:grpSpPr>
          <a:xfrm rot="0">
            <a:off x="2366175" y="2825933"/>
            <a:ext cx="6241692" cy="6283095"/>
            <a:chOff x="0" y="0"/>
            <a:chExt cx="1278648" cy="1287130"/>
          </a:xfrm>
        </p:grpSpPr>
        <p:sp>
          <p:nvSpPr>
            <p:cNvPr name="Freeform 6" id="6"/>
            <p:cNvSpPr/>
            <p:nvPr/>
          </p:nvSpPr>
          <p:spPr>
            <a:xfrm flipH="false" flipV="false" rot="0">
              <a:off x="0" y="0"/>
              <a:ext cx="1278648" cy="1287130"/>
            </a:xfrm>
            <a:custGeom>
              <a:avLst/>
              <a:gdLst/>
              <a:ahLst/>
              <a:cxnLst/>
              <a:rect r="r" b="b" t="t" l="l"/>
              <a:pathLst>
                <a:path h="1287130" w="1278648">
                  <a:moveTo>
                    <a:pt x="0" y="0"/>
                  </a:moveTo>
                  <a:lnTo>
                    <a:pt x="1278648" y="0"/>
                  </a:lnTo>
                  <a:lnTo>
                    <a:pt x="1278648" y="1287130"/>
                  </a:lnTo>
                  <a:lnTo>
                    <a:pt x="0" y="1287130"/>
                  </a:lnTo>
                  <a:close/>
                </a:path>
              </a:pathLst>
            </a:custGeom>
            <a:solidFill>
              <a:srgbClr val="F6EDDD"/>
            </a:solidFill>
          </p:spPr>
        </p:sp>
        <p:sp>
          <p:nvSpPr>
            <p:cNvPr name="TextBox 7" id="7"/>
            <p:cNvSpPr txBox="true"/>
            <p:nvPr/>
          </p:nvSpPr>
          <p:spPr>
            <a:xfrm>
              <a:off x="0" y="-47625"/>
              <a:ext cx="1278648" cy="1334755"/>
            </a:xfrm>
            <a:prstGeom prst="rect">
              <a:avLst/>
            </a:prstGeom>
          </p:spPr>
          <p:txBody>
            <a:bodyPr anchor="ctr" rtlCol="false" tIns="50800" lIns="50800" bIns="50800" rIns="50800"/>
            <a:lstStyle/>
            <a:p>
              <a:pPr algn="ctr">
                <a:lnSpc>
                  <a:spcPts val="3012"/>
                </a:lnSpc>
              </a:pPr>
            </a:p>
          </p:txBody>
        </p:sp>
      </p:grpSp>
      <p:sp>
        <p:nvSpPr>
          <p:cNvPr name="TextBox 8" id="8"/>
          <p:cNvSpPr txBox="true"/>
          <p:nvPr/>
        </p:nvSpPr>
        <p:spPr>
          <a:xfrm rot="0">
            <a:off x="1028700" y="1223690"/>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oUTPUT</a:t>
            </a:r>
          </a:p>
        </p:txBody>
      </p:sp>
      <p:sp>
        <p:nvSpPr>
          <p:cNvPr name="Freeform 9" id="9"/>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9739414" y="2966607"/>
            <a:ext cx="5986457" cy="6001748"/>
          </a:xfrm>
          <a:custGeom>
            <a:avLst/>
            <a:gdLst/>
            <a:ahLst/>
            <a:cxnLst/>
            <a:rect r="r" b="b" t="t" l="l"/>
            <a:pathLst>
              <a:path h="6001748" w="5986457">
                <a:moveTo>
                  <a:pt x="0" y="0"/>
                </a:moveTo>
                <a:lnTo>
                  <a:pt x="5986457" y="0"/>
                </a:lnTo>
                <a:lnTo>
                  <a:pt x="5986457" y="6001748"/>
                </a:lnTo>
                <a:lnTo>
                  <a:pt x="0" y="6001748"/>
                </a:lnTo>
                <a:lnTo>
                  <a:pt x="0" y="0"/>
                </a:lnTo>
                <a:close/>
              </a:path>
            </a:pathLst>
          </a:custGeom>
          <a:blipFill>
            <a:blip r:embed="rId4"/>
            <a:stretch>
              <a:fillRect l="0" t="0" r="0" b="0"/>
            </a:stretch>
          </a:blipFill>
        </p:spPr>
      </p:sp>
      <p:sp>
        <p:nvSpPr>
          <p:cNvPr name="Freeform 12" id="12"/>
          <p:cNvSpPr/>
          <p:nvPr/>
        </p:nvSpPr>
        <p:spPr>
          <a:xfrm flipH="false" flipV="false" rot="0">
            <a:off x="2616821" y="2966607"/>
            <a:ext cx="5837118" cy="5850788"/>
          </a:xfrm>
          <a:custGeom>
            <a:avLst/>
            <a:gdLst/>
            <a:ahLst/>
            <a:cxnLst/>
            <a:rect r="r" b="b" t="t" l="l"/>
            <a:pathLst>
              <a:path h="5850788" w="5837118">
                <a:moveTo>
                  <a:pt x="0" y="0"/>
                </a:moveTo>
                <a:lnTo>
                  <a:pt x="5837118" y="0"/>
                </a:lnTo>
                <a:lnTo>
                  <a:pt x="5837118" y="5850788"/>
                </a:lnTo>
                <a:lnTo>
                  <a:pt x="0" y="5850788"/>
                </a:lnTo>
                <a:lnTo>
                  <a:pt x="0" y="0"/>
                </a:lnTo>
                <a:close/>
              </a:path>
            </a:pathLst>
          </a:custGeom>
          <a:blipFill>
            <a:blip r:embed="rId5"/>
            <a:stretch>
              <a:fillRect l="0" t="0" r="0" b="0"/>
            </a:stretch>
          </a:blipFill>
        </p:spPr>
      </p:sp>
      <p:sp>
        <p:nvSpPr>
          <p:cNvPr name="TextBox 13" id="13"/>
          <p:cNvSpPr txBox="true"/>
          <p:nvPr/>
        </p:nvSpPr>
        <p:spPr>
          <a:xfrm rot="0">
            <a:off x="13854912" y="9902170"/>
            <a:ext cx="4433088"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Arya Dwinata Mustapa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544711" y="6710745"/>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4711" y="-769084"/>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544711" y="2939493"/>
            <a:ext cx="1911949" cy="4345338"/>
          </a:xfrm>
          <a:custGeom>
            <a:avLst/>
            <a:gdLst/>
            <a:ahLst/>
            <a:cxnLst/>
            <a:rect r="r" b="b" t="t" l="l"/>
            <a:pathLst>
              <a:path h="4345338" w="1911949">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69750" y="3095918"/>
            <a:ext cx="13889550" cy="5334635"/>
          </a:xfrm>
          <a:prstGeom prst="rect">
            <a:avLst/>
          </a:prstGeom>
        </p:spPr>
        <p:txBody>
          <a:bodyPr anchor="t" rtlCol="false" tIns="0" lIns="0" bIns="0" rIns="0">
            <a:spAutoFit/>
          </a:bodyPr>
          <a:lstStyle/>
          <a:p>
            <a:pPr algn="l">
              <a:lnSpc>
                <a:spcPts val="8469"/>
              </a:lnSpc>
            </a:pPr>
            <a:r>
              <a:rPr lang="en-US" sz="6999">
                <a:solidFill>
                  <a:srgbClr val="3D3C49"/>
                </a:solidFill>
                <a:latin typeface="Montserrat"/>
                <a:ea typeface="Montserrat"/>
                <a:cs typeface="Montserrat"/>
                <a:sym typeface="Montserrat"/>
              </a:rPr>
              <a:t>Eye Activity Analysis for Silent Cheating </a:t>
            </a:r>
          </a:p>
          <a:p>
            <a:pPr algn="l">
              <a:lnSpc>
                <a:spcPts val="8469"/>
              </a:lnSpc>
            </a:pPr>
            <a:r>
              <a:rPr lang="en-US" sz="6999">
                <a:solidFill>
                  <a:srgbClr val="3D3C49"/>
                </a:solidFill>
                <a:latin typeface="Montserrat"/>
                <a:ea typeface="Montserrat"/>
                <a:cs typeface="Montserrat"/>
                <a:sym typeface="Montserrat"/>
              </a:rPr>
              <a:t>Detection in Online Exams Using cnn</a:t>
            </a:r>
          </a:p>
          <a:p>
            <a:pPr algn="l" marL="0" indent="0" lvl="0">
              <a:lnSpc>
                <a:spcPts val="8469"/>
              </a:lnSpc>
            </a:pPr>
          </a:p>
        </p:txBody>
      </p:sp>
      <p:grpSp>
        <p:nvGrpSpPr>
          <p:cNvPr name="Group 6" id="6"/>
          <p:cNvGrpSpPr/>
          <p:nvPr/>
        </p:nvGrpSpPr>
        <p:grpSpPr>
          <a:xfrm rot="0">
            <a:off x="3369750" y="8817322"/>
            <a:ext cx="3086100" cy="881955"/>
            <a:chOff x="0" y="0"/>
            <a:chExt cx="812800" cy="232284"/>
          </a:xfrm>
        </p:grpSpPr>
        <p:sp>
          <p:nvSpPr>
            <p:cNvPr name="Freeform 7" id="7"/>
            <p:cNvSpPr/>
            <p:nvPr/>
          </p:nvSpPr>
          <p:spPr>
            <a:xfrm flipH="false" flipV="false" rot="0">
              <a:off x="0" y="0"/>
              <a:ext cx="812800" cy="232284"/>
            </a:xfrm>
            <a:custGeom>
              <a:avLst/>
              <a:gdLst/>
              <a:ahLst/>
              <a:cxnLst/>
              <a:rect r="r" b="b" t="t" l="l"/>
              <a:pathLst>
                <a:path h="232284" w="812800">
                  <a:moveTo>
                    <a:pt x="0" y="0"/>
                  </a:moveTo>
                  <a:lnTo>
                    <a:pt x="812800" y="0"/>
                  </a:lnTo>
                  <a:lnTo>
                    <a:pt x="812800" y="232284"/>
                  </a:lnTo>
                  <a:lnTo>
                    <a:pt x="0" y="232284"/>
                  </a:lnTo>
                  <a:close/>
                </a:path>
              </a:pathLst>
            </a:custGeom>
            <a:solidFill>
              <a:srgbClr val="88D499"/>
            </a:solidFill>
          </p:spPr>
        </p:sp>
        <p:sp>
          <p:nvSpPr>
            <p:cNvPr name="TextBox 8" id="8"/>
            <p:cNvSpPr txBox="true"/>
            <p:nvPr/>
          </p:nvSpPr>
          <p:spPr>
            <a:xfrm>
              <a:off x="0" y="-57150"/>
              <a:ext cx="812800" cy="289434"/>
            </a:xfrm>
            <a:prstGeom prst="rect">
              <a:avLst/>
            </a:prstGeom>
          </p:spPr>
          <p:txBody>
            <a:bodyPr anchor="ctr" rtlCol="false" tIns="50800" lIns="50800" bIns="50800" rIns="50800"/>
            <a:lstStyle/>
            <a:p>
              <a:pPr algn="ctr">
                <a:lnSpc>
                  <a:spcPts val="3852"/>
                </a:lnSpc>
              </a:pPr>
              <a:r>
                <a:rPr lang="en-US" b="true" sz="2751">
                  <a:solidFill>
                    <a:srgbClr val="FFFFFF"/>
                  </a:solidFill>
                  <a:latin typeface="Montserrat Bold"/>
                  <a:ea typeface="Montserrat Bold"/>
                  <a:cs typeface="Montserrat Bold"/>
                  <a:sym typeface="Montserrat Bold"/>
                </a:rPr>
                <a:t>MODEL 3</a:t>
              </a:r>
            </a:p>
          </p:txBody>
        </p:sp>
      </p:grpSp>
      <p:sp>
        <p:nvSpPr>
          <p:cNvPr name="Freeform 9" id="9"/>
          <p:cNvSpPr/>
          <p:nvPr/>
        </p:nvSpPr>
        <p:spPr>
          <a:xfrm flipH="false" flipV="false" rot="0">
            <a:off x="3369750" y="771777"/>
            <a:ext cx="416467" cy="631808"/>
          </a:xfrm>
          <a:custGeom>
            <a:avLst/>
            <a:gdLst/>
            <a:ahLst/>
            <a:cxnLst/>
            <a:rect r="r" b="b" t="t" l="l"/>
            <a:pathLst>
              <a:path h="631808" w="416467">
                <a:moveTo>
                  <a:pt x="0" y="0"/>
                </a:moveTo>
                <a:lnTo>
                  <a:pt x="416466" y="0"/>
                </a:lnTo>
                <a:lnTo>
                  <a:pt x="416466" y="631808"/>
                </a:lnTo>
                <a:lnTo>
                  <a:pt x="0" y="631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235571" y="704785"/>
            <a:ext cx="684824" cy="698800"/>
          </a:xfrm>
          <a:custGeom>
            <a:avLst/>
            <a:gdLst/>
            <a:ahLst/>
            <a:cxnLst/>
            <a:rect r="r" b="b" t="t" l="l"/>
            <a:pathLst>
              <a:path h="698800" w="684824">
                <a:moveTo>
                  <a:pt x="0" y="0"/>
                </a:moveTo>
                <a:lnTo>
                  <a:pt x="684824" y="0"/>
                </a:lnTo>
                <a:lnTo>
                  <a:pt x="684824" y="698800"/>
                </a:lnTo>
                <a:lnTo>
                  <a:pt x="0" y="698800"/>
                </a:lnTo>
                <a:lnTo>
                  <a:pt x="0" y="0"/>
                </a:lnTo>
                <a:close/>
              </a:path>
            </a:pathLst>
          </a:custGeom>
          <a:blipFill>
            <a:blip r:embed="rId6"/>
            <a:stretch>
              <a:fillRect l="0" t="0" r="0" b="0"/>
            </a:stretch>
          </a:blipFill>
        </p:spPr>
      </p:sp>
      <p:sp>
        <p:nvSpPr>
          <p:cNvPr name="TextBox 11" id="11"/>
          <p:cNvSpPr txBox="true"/>
          <p:nvPr/>
        </p:nvSpPr>
        <p:spPr>
          <a:xfrm rot="0">
            <a:off x="4012638" y="794201"/>
            <a:ext cx="6935572" cy="529811"/>
          </a:xfrm>
          <a:prstGeom prst="rect">
            <a:avLst/>
          </a:prstGeom>
        </p:spPr>
        <p:txBody>
          <a:bodyPr anchor="t" rtlCol="false" tIns="0" lIns="0" bIns="0" rIns="0">
            <a:spAutoFit/>
          </a:bodyPr>
          <a:lstStyle/>
          <a:p>
            <a:pPr algn="l" marL="0" indent="0" lvl="0">
              <a:lnSpc>
                <a:spcPts val="4397"/>
              </a:lnSpc>
              <a:spcBef>
                <a:spcPct val="0"/>
              </a:spcBef>
            </a:pPr>
            <a:r>
              <a:rPr lang="en-US" sz="3141">
                <a:solidFill>
                  <a:srgbClr val="3D3C49"/>
                </a:solidFill>
                <a:latin typeface="Montserrat"/>
                <a:ea typeface="Montserrat"/>
                <a:cs typeface="Montserrat"/>
                <a:sym typeface="Montserrat"/>
              </a:rPr>
              <a:t>Universitas Halu Oleo</a:t>
            </a:r>
          </a:p>
        </p:txBody>
      </p:sp>
      <p:sp>
        <p:nvSpPr>
          <p:cNvPr name="TextBox 12" id="12"/>
          <p:cNvSpPr txBox="true"/>
          <p:nvPr/>
        </p:nvSpPr>
        <p:spPr>
          <a:xfrm rot="0">
            <a:off x="15887922" y="9796151"/>
            <a:ext cx="2114924"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Nuzul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3860662"/>
            <a:ext cx="18288000" cy="6426338"/>
            <a:chOff x="0" y="0"/>
            <a:chExt cx="4816593" cy="1692534"/>
          </a:xfrm>
        </p:grpSpPr>
        <p:sp>
          <p:nvSpPr>
            <p:cNvPr name="Freeform 3" id="3"/>
            <p:cNvSpPr/>
            <p:nvPr/>
          </p:nvSpPr>
          <p:spPr>
            <a:xfrm flipH="false" flipV="false" rot="0">
              <a:off x="0" y="0"/>
              <a:ext cx="4816592" cy="1692534"/>
            </a:xfrm>
            <a:custGeom>
              <a:avLst/>
              <a:gdLst/>
              <a:ahLst/>
              <a:cxnLst/>
              <a:rect r="r" b="b" t="t" l="l"/>
              <a:pathLst>
                <a:path h="1692534" w="4816592">
                  <a:moveTo>
                    <a:pt x="0" y="0"/>
                  </a:moveTo>
                  <a:lnTo>
                    <a:pt x="4816592" y="0"/>
                  </a:lnTo>
                  <a:lnTo>
                    <a:pt x="4816592" y="1692534"/>
                  </a:lnTo>
                  <a:lnTo>
                    <a:pt x="0" y="1692534"/>
                  </a:lnTo>
                  <a:close/>
                </a:path>
              </a:pathLst>
            </a:custGeom>
            <a:solidFill>
              <a:srgbClr val="D6DAC8"/>
            </a:solidFill>
          </p:spPr>
        </p:sp>
        <p:sp>
          <p:nvSpPr>
            <p:cNvPr name="TextBox 4" id="4"/>
            <p:cNvSpPr txBox="true"/>
            <p:nvPr/>
          </p:nvSpPr>
          <p:spPr>
            <a:xfrm>
              <a:off x="0" y="-47625"/>
              <a:ext cx="4816593" cy="1740159"/>
            </a:xfrm>
            <a:prstGeom prst="rect">
              <a:avLst/>
            </a:prstGeom>
          </p:spPr>
          <p:txBody>
            <a:bodyPr anchor="ctr" rtlCol="false" tIns="50800" lIns="50800" bIns="50800" rIns="50800"/>
            <a:lstStyle/>
            <a:p>
              <a:pPr algn="ctr">
                <a:lnSpc>
                  <a:spcPts val="3012"/>
                </a:lnSpc>
              </a:pPr>
            </a:p>
          </p:txBody>
        </p:sp>
      </p:grpSp>
      <p:sp>
        <p:nvSpPr>
          <p:cNvPr name="AutoShape 5" id="5"/>
          <p:cNvSpPr/>
          <p:nvPr/>
        </p:nvSpPr>
        <p:spPr>
          <a:xfrm>
            <a:off x="-291952" y="3860662"/>
            <a:ext cx="18871905" cy="0"/>
          </a:xfrm>
          <a:prstGeom prst="line">
            <a:avLst/>
          </a:prstGeom>
          <a:ln cap="flat" w="38100">
            <a:solidFill>
              <a:srgbClr val="5F6F52"/>
            </a:solidFill>
            <a:prstDash val="solid"/>
            <a:headEnd type="oval" len="lg" w="lg"/>
            <a:tailEnd type="oval" len="lg" w="lg"/>
          </a:ln>
        </p:spPr>
      </p:sp>
      <p:sp>
        <p:nvSpPr>
          <p:cNvPr name="Freeform 6" id="6"/>
          <p:cNvSpPr/>
          <p:nvPr/>
        </p:nvSpPr>
        <p:spPr>
          <a:xfrm flipH="false" flipV="false" rot="0">
            <a:off x="16721449" y="-266124"/>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493371" y="2901342"/>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4"/>
            <a:stretch>
              <a:fillRect l="0" t="0" r="0" b="0"/>
            </a:stretch>
          </a:blipFill>
        </p:spPr>
      </p:sp>
      <p:sp>
        <p:nvSpPr>
          <p:cNvPr name="TextBox 8" id="8"/>
          <p:cNvSpPr txBox="true"/>
          <p:nvPr/>
        </p:nvSpPr>
        <p:spPr>
          <a:xfrm rot="0">
            <a:off x="1028700" y="1019175"/>
            <a:ext cx="16230600" cy="1161912"/>
          </a:xfrm>
          <a:prstGeom prst="rect">
            <a:avLst/>
          </a:prstGeom>
        </p:spPr>
        <p:txBody>
          <a:bodyPr anchor="t" rtlCol="false" tIns="0" lIns="0" bIns="0" rIns="0">
            <a:spAutoFit/>
          </a:bodyPr>
          <a:lstStyle/>
          <a:p>
            <a:pPr algn="ctr" marL="0" indent="0" lvl="0">
              <a:lnSpc>
                <a:spcPts val="9206"/>
              </a:lnSpc>
            </a:pPr>
            <a:r>
              <a:rPr lang="en-US" b="true" sz="7608">
                <a:solidFill>
                  <a:srgbClr val="3D3C49"/>
                </a:solidFill>
                <a:latin typeface="Montserrat Bold"/>
                <a:ea typeface="Montserrat Bold"/>
                <a:cs typeface="Montserrat Bold"/>
                <a:sym typeface="Montserrat Bold"/>
              </a:rPr>
              <a:t>WORKFLOW</a:t>
            </a:r>
          </a:p>
        </p:txBody>
      </p:sp>
      <p:sp>
        <p:nvSpPr>
          <p:cNvPr name="TextBox 9" id="9"/>
          <p:cNvSpPr txBox="true"/>
          <p:nvPr/>
        </p:nvSpPr>
        <p:spPr>
          <a:xfrm rot="0">
            <a:off x="15887922" y="9796151"/>
            <a:ext cx="2114924"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Nuzul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16004893" y="1028700"/>
            <a:ext cx="3293711" cy="871461"/>
          </a:xfrm>
          <a:custGeom>
            <a:avLst/>
            <a:gdLst/>
            <a:ahLst/>
            <a:cxnLst/>
            <a:rect r="r" b="b" t="t" l="l"/>
            <a:pathLst>
              <a:path h="871461" w="3293711">
                <a:moveTo>
                  <a:pt x="0" y="0"/>
                </a:moveTo>
                <a:lnTo>
                  <a:pt x="3293711" y="0"/>
                </a:lnTo>
                <a:lnTo>
                  <a:pt x="329371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341544"/>
            <a:ext cx="9877213" cy="5603911"/>
          </a:xfrm>
          <a:custGeom>
            <a:avLst/>
            <a:gdLst/>
            <a:ahLst/>
            <a:cxnLst/>
            <a:rect r="r" b="b" t="t" l="l"/>
            <a:pathLst>
              <a:path h="5603911" w="9877213">
                <a:moveTo>
                  <a:pt x="0" y="0"/>
                </a:moveTo>
                <a:lnTo>
                  <a:pt x="9877213" y="0"/>
                </a:lnTo>
                <a:lnTo>
                  <a:pt x="9877213" y="5603912"/>
                </a:lnTo>
                <a:lnTo>
                  <a:pt x="0" y="5603912"/>
                </a:lnTo>
                <a:lnTo>
                  <a:pt x="0" y="0"/>
                </a:lnTo>
                <a:close/>
              </a:path>
            </a:pathLst>
          </a:custGeom>
          <a:blipFill>
            <a:blip r:embed="rId4"/>
            <a:stretch>
              <a:fillRect l="0" t="0" r="0" b="0"/>
            </a:stretch>
          </a:blipFill>
        </p:spPr>
      </p:sp>
      <p:sp>
        <p:nvSpPr>
          <p:cNvPr name="Freeform 4" id="4"/>
          <p:cNvSpPr/>
          <p:nvPr/>
        </p:nvSpPr>
        <p:spPr>
          <a:xfrm flipH="false" flipV="false" rot="0">
            <a:off x="11115833" y="2642395"/>
            <a:ext cx="4179634" cy="2784681"/>
          </a:xfrm>
          <a:custGeom>
            <a:avLst/>
            <a:gdLst/>
            <a:ahLst/>
            <a:cxnLst/>
            <a:rect r="r" b="b" t="t" l="l"/>
            <a:pathLst>
              <a:path h="2784681" w="4179634">
                <a:moveTo>
                  <a:pt x="0" y="0"/>
                </a:moveTo>
                <a:lnTo>
                  <a:pt x="4179635" y="0"/>
                </a:lnTo>
                <a:lnTo>
                  <a:pt x="4179635" y="2784681"/>
                </a:lnTo>
                <a:lnTo>
                  <a:pt x="0" y="2784681"/>
                </a:lnTo>
                <a:lnTo>
                  <a:pt x="0" y="0"/>
                </a:lnTo>
                <a:close/>
              </a:path>
            </a:pathLst>
          </a:custGeom>
          <a:blipFill>
            <a:blip r:embed="rId5"/>
            <a:stretch>
              <a:fillRect l="0" t="0" r="0" b="0"/>
            </a:stretch>
          </a:blipFill>
        </p:spPr>
      </p:sp>
      <p:sp>
        <p:nvSpPr>
          <p:cNvPr name="Freeform 5" id="5"/>
          <p:cNvSpPr/>
          <p:nvPr/>
        </p:nvSpPr>
        <p:spPr>
          <a:xfrm flipH="false" flipV="false" rot="0">
            <a:off x="15534732" y="3632422"/>
            <a:ext cx="2821304" cy="4234603"/>
          </a:xfrm>
          <a:custGeom>
            <a:avLst/>
            <a:gdLst/>
            <a:ahLst/>
            <a:cxnLst/>
            <a:rect r="r" b="b" t="t" l="l"/>
            <a:pathLst>
              <a:path h="4234603" w="2821304">
                <a:moveTo>
                  <a:pt x="0" y="0"/>
                </a:moveTo>
                <a:lnTo>
                  <a:pt x="2821304" y="0"/>
                </a:lnTo>
                <a:lnTo>
                  <a:pt x="2821304" y="4234603"/>
                </a:lnTo>
                <a:lnTo>
                  <a:pt x="0" y="4234603"/>
                </a:lnTo>
                <a:lnTo>
                  <a:pt x="0" y="0"/>
                </a:lnTo>
                <a:close/>
              </a:path>
            </a:pathLst>
          </a:custGeom>
          <a:blipFill>
            <a:blip r:embed="rId6"/>
            <a:stretch>
              <a:fillRect l="0" t="0" r="0" b="0"/>
            </a:stretch>
          </a:blipFill>
        </p:spPr>
      </p:sp>
      <p:sp>
        <p:nvSpPr>
          <p:cNvPr name="Freeform 6" id="6"/>
          <p:cNvSpPr/>
          <p:nvPr/>
        </p:nvSpPr>
        <p:spPr>
          <a:xfrm flipH="false" flipV="false" rot="0">
            <a:off x="11115833" y="5935939"/>
            <a:ext cx="4235323" cy="4140267"/>
          </a:xfrm>
          <a:custGeom>
            <a:avLst/>
            <a:gdLst/>
            <a:ahLst/>
            <a:cxnLst/>
            <a:rect r="r" b="b" t="t" l="l"/>
            <a:pathLst>
              <a:path h="4140267" w="4235323">
                <a:moveTo>
                  <a:pt x="0" y="0"/>
                </a:moveTo>
                <a:lnTo>
                  <a:pt x="4235324" y="0"/>
                </a:lnTo>
                <a:lnTo>
                  <a:pt x="4235324" y="4140267"/>
                </a:lnTo>
                <a:lnTo>
                  <a:pt x="0" y="4140267"/>
                </a:lnTo>
                <a:lnTo>
                  <a:pt x="0" y="0"/>
                </a:lnTo>
                <a:close/>
              </a:path>
            </a:pathLst>
          </a:custGeom>
          <a:blipFill>
            <a:blip r:embed="rId7"/>
            <a:stretch>
              <a:fillRect l="0" t="-15465" r="0" b="-38073"/>
            </a:stretch>
          </a:blipFill>
        </p:spPr>
      </p:sp>
      <p:sp>
        <p:nvSpPr>
          <p:cNvPr name="TextBox 7" id="7"/>
          <p:cNvSpPr txBox="true"/>
          <p:nvPr/>
        </p:nvSpPr>
        <p:spPr>
          <a:xfrm rot="0">
            <a:off x="1028700" y="1019175"/>
            <a:ext cx="16230600" cy="1161912"/>
          </a:xfrm>
          <a:prstGeom prst="rect">
            <a:avLst/>
          </a:prstGeom>
        </p:spPr>
        <p:txBody>
          <a:bodyPr anchor="t" rtlCol="false" tIns="0" lIns="0" bIns="0" rIns="0">
            <a:spAutoFit/>
          </a:bodyPr>
          <a:lstStyle/>
          <a:p>
            <a:pPr algn="l" marL="0" indent="0" lvl="0">
              <a:lnSpc>
                <a:spcPts val="9206"/>
              </a:lnSpc>
            </a:pPr>
            <a:r>
              <a:rPr lang="en-US" sz="7608">
                <a:solidFill>
                  <a:srgbClr val="3D3C49"/>
                </a:solidFill>
                <a:latin typeface="Montserrat"/>
                <a:ea typeface="Montserrat"/>
                <a:cs typeface="Montserrat"/>
                <a:sym typeface="Montserrat"/>
              </a:rPr>
              <a:t>Mediapipe</a:t>
            </a:r>
          </a:p>
        </p:txBody>
      </p:sp>
      <p:sp>
        <p:nvSpPr>
          <p:cNvPr name="TextBox 8" id="8"/>
          <p:cNvSpPr txBox="true"/>
          <p:nvPr/>
        </p:nvSpPr>
        <p:spPr>
          <a:xfrm rot="0">
            <a:off x="1051129" y="8402656"/>
            <a:ext cx="9854784" cy="1216660"/>
          </a:xfrm>
          <a:prstGeom prst="rect">
            <a:avLst/>
          </a:prstGeom>
        </p:spPr>
        <p:txBody>
          <a:bodyPr anchor="t" rtlCol="false" tIns="0" lIns="0" bIns="0" rIns="0">
            <a:spAutoFit/>
          </a:bodyPr>
          <a:lstStyle/>
          <a:p>
            <a:pPr algn="l">
              <a:lnSpc>
                <a:spcPts val="2420"/>
              </a:lnSpc>
            </a:pPr>
            <a:r>
              <a:rPr lang="en-US" sz="2000">
                <a:solidFill>
                  <a:srgbClr val="3D3C49"/>
                </a:solidFill>
                <a:latin typeface="Montserrat"/>
                <a:ea typeface="Montserrat"/>
                <a:cs typeface="Montserrat"/>
                <a:sym typeface="Montserrat"/>
              </a:rPr>
              <a:t>MediaPipe is an open-source framework for building pipelines to perform </a:t>
            </a:r>
            <a:r>
              <a:rPr lang="en-US" sz="2000" u="sng">
                <a:solidFill>
                  <a:srgbClr val="3D3C49"/>
                </a:solidFill>
                <a:latin typeface="Montserrat"/>
                <a:ea typeface="Montserrat"/>
                <a:cs typeface="Montserrat"/>
                <a:sym typeface="Montserrat"/>
                <a:hlinkClick r:id="rId8" tooltip="https://viso.ai/applications/computer-vision-applications/"/>
              </a:rPr>
              <a:t>computer vision</a:t>
            </a:r>
            <a:r>
              <a:rPr lang="en-US" sz="2000">
                <a:solidFill>
                  <a:srgbClr val="3D3C49"/>
                </a:solidFill>
                <a:latin typeface="Montserrat"/>
                <a:ea typeface="Montserrat"/>
                <a:cs typeface="Montserrat"/>
                <a:sym typeface="Montserrat"/>
              </a:rPr>
              <a:t> inference over arbitrary sensory data such as video or audio. Using MediaPipe, such a perception pipeline can be built as a graph of modular components.</a:t>
            </a:r>
          </a:p>
        </p:txBody>
      </p:sp>
      <p:sp>
        <p:nvSpPr>
          <p:cNvPr name="TextBox 9" id="9"/>
          <p:cNvSpPr txBox="true"/>
          <p:nvPr/>
        </p:nvSpPr>
        <p:spPr>
          <a:xfrm rot="0">
            <a:off x="15887996" y="9796151"/>
            <a:ext cx="2114776"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Nuzul</a:t>
            </a:r>
          </a:p>
        </p:txBody>
      </p:sp>
      <p:sp>
        <p:nvSpPr>
          <p:cNvPr name="TextBox 10" id="10"/>
          <p:cNvSpPr txBox="true"/>
          <p:nvPr/>
        </p:nvSpPr>
        <p:spPr>
          <a:xfrm rot="0">
            <a:off x="11115833" y="2181087"/>
            <a:ext cx="1754981" cy="283345"/>
          </a:xfrm>
          <a:prstGeom prst="rect">
            <a:avLst/>
          </a:prstGeom>
        </p:spPr>
        <p:txBody>
          <a:bodyPr anchor="t" rtlCol="false" tIns="0" lIns="0" bIns="0" rIns="0">
            <a:spAutoFit/>
          </a:bodyPr>
          <a:lstStyle/>
          <a:p>
            <a:pPr algn="ctr">
              <a:lnSpc>
                <a:spcPts val="2291"/>
              </a:lnSpc>
              <a:spcBef>
                <a:spcPct val="0"/>
              </a:spcBef>
            </a:pPr>
            <a:r>
              <a:rPr lang="en-US" sz="1893">
                <a:solidFill>
                  <a:srgbClr val="000000"/>
                </a:solidFill>
                <a:latin typeface="Montserrat"/>
                <a:ea typeface="Montserrat"/>
                <a:cs typeface="Montserrat"/>
                <a:sym typeface="Montserrat"/>
              </a:rPr>
              <a:t>Hand skeleton</a:t>
            </a:r>
          </a:p>
        </p:txBody>
      </p:sp>
      <p:sp>
        <p:nvSpPr>
          <p:cNvPr name="TextBox 11" id="11"/>
          <p:cNvSpPr txBox="true"/>
          <p:nvPr/>
        </p:nvSpPr>
        <p:spPr>
          <a:xfrm rot="0">
            <a:off x="15661295" y="3195666"/>
            <a:ext cx="1284089" cy="283345"/>
          </a:xfrm>
          <a:prstGeom prst="rect">
            <a:avLst/>
          </a:prstGeom>
        </p:spPr>
        <p:txBody>
          <a:bodyPr anchor="t" rtlCol="false" tIns="0" lIns="0" bIns="0" rIns="0">
            <a:spAutoFit/>
          </a:bodyPr>
          <a:lstStyle/>
          <a:p>
            <a:pPr algn="ctr">
              <a:lnSpc>
                <a:spcPts val="2291"/>
              </a:lnSpc>
              <a:spcBef>
                <a:spcPct val="0"/>
              </a:spcBef>
            </a:pPr>
            <a:r>
              <a:rPr lang="en-US" sz="1893" spc="-30">
                <a:solidFill>
                  <a:srgbClr val="000000"/>
                </a:solidFill>
                <a:latin typeface="Montserrat"/>
                <a:ea typeface="Montserrat"/>
                <a:cs typeface="Montserrat"/>
                <a:sym typeface="Montserrat"/>
              </a:rPr>
              <a:t>F</a:t>
            </a:r>
            <a:r>
              <a:rPr lang="en-US" sz="1893" spc="-30">
                <a:solidFill>
                  <a:srgbClr val="000000"/>
                </a:solidFill>
                <a:latin typeface="Montserrat"/>
                <a:ea typeface="Montserrat"/>
                <a:cs typeface="Montserrat"/>
                <a:sym typeface="Montserrat"/>
              </a:rPr>
              <a:t>ace mesh</a:t>
            </a:r>
          </a:p>
        </p:txBody>
      </p:sp>
      <p:sp>
        <p:nvSpPr>
          <p:cNvPr name="TextBox 12" id="12"/>
          <p:cNvSpPr txBox="true"/>
          <p:nvPr/>
        </p:nvSpPr>
        <p:spPr>
          <a:xfrm rot="0">
            <a:off x="11297887" y="5608051"/>
            <a:ext cx="1390873" cy="283345"/>
          </a:xfrm>
          <a:prstGeom prst="rect">
            <a:avLst/>
          </a:prstGeom>
        </p:spPr>
        <p:txBody>
          <a:bodyPr anchor="t" rtlCol="false" tIns="0" lIns="0" bIns="0" rIns="0">
            <a:spAutoFit/>
          </a:bodyPr>
          <a:lstStyle/>
          <a:p>
            <a:pPr algn="ctr">
              <a:lnSpc>
                <a:spcPts val="2291"/>
              </a:lnSpc>
              <a:spcBef>
                <a:spcPct val="0"/>
              </a:spcBef>
            </a:pPr>
            <a:r>
              <a:rPr lang="en-US" sz="1893" spc="-30">
                <a:solidFill>
                  <a:srgbClr val="000000"/>
                </a:solidFill>
                <a:latin typeface="Montserrat"/>
                <a:ea typeface="Montserrat"/>
                <a:cs typeface="Montserrat"/>
                <a:sym typeface="Montserrat"/>
              </a:rPr>
              <a:t>Po</a:t>
            </a:r>
            <a:r>
              <a:rPr lang="en-US" sz="1893" spc="-30">
                <a:solidFill>
                  <a:srgbClr val="000000"/>
                </a:solidFill>
                <a:latin typeface="Montserrat"/>
                <a:ea typeface="Montserrat"/>
                <a:cs typeface="Montserrat"/>
                <a:sym typeface="Montserrat"/>
              </a:rPr>
              <a:t>se (Body)</a:t>
            </a:r>
          </a:p>
        </p:txBody>
      </p:sp>
      <p:sp>
        <p:nvSpPr>
          <p:cNvPr name="Freeform 13" id="13"/>
          <p:cNvSpPr/>
          <p:nvPr/>
        </p:nvSpPr>
        <p:spPr>
          <a:xfrm flipH="false" flipV="true" rot="5400000">
            <a:off x="4325596" y="-64685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true" rot="5400000">
            <a:off x="588632" y="-64685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true" flipV="true" rot="5400000">
            <a:off x="2413635" y="-646851"/>
            <a:ext cx="924994" cy="2102259"/>
          </a:xfrm>
          <a:custGeom>
            <a:avLst/>
            <a:gdLst/>
            <a:ahLst/>
            <a:cxnLst/>
            <a:rect r="r" b="b" t="t" l="l"/>
            <a:pathLst>
              <a:path h="2102259" w="924994">
                <a:moveTo>
                  <a:pt x="924993" y="2102258"/>
                </a:moveTo>
                <a:lnTo>
                  <a:pt x="0" y="2102258"/>
                </a:lnTo>
                <a:lnTo>
                  <a:pt x="0" y="0"/>
                </a:lnTo>
                <a:lnTo>
                  <a:pt x="924993" y="0"/>
                </a:lnTo>
                <a:lnTo>
                  <a:pt x="924993" y="2102258"/>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2367314"/>
            <a:ext cx="6699123" cy="7919686"/>
            <a:chOff x="0" y="0"/>
            <a:chExt cx="1764378" cy="2085843"/>
          </a:xfrm>
        </p:grpSpPr>
        <p:sp>
          <p:nvSpPr>
            <p:cNvPr name="Freeform 3" id="3"/>
            <p:cNvSpPr/>
            <p:nvPr/>
          </p:nvSpPr>
          <p:spPr>
            <a:xfrm flipH="false" flipV="false" rot="0">
              <a:off x="0" y="0"/>
              <a:ext cx="1764378" cy="2085843"/>
            </a:xfrm>
            <a:custGeom>
              <a:avLst/>
              <a:gdLst/>
              <a:ahLst/>
              <a:cxnLst/>
              <a:rect r="r" b="b" t="t" l="l"/>
              <a:pathLst>
                <a:path h="2085843" w="1764378">
                  <a:moveTo>
                    <a:pt x="0" y="0"/>
                  </a:moveTo>
                  <a:lnTo>
                    <a:pt x="1764378" y="0"/>
                  </a:lnTo>
                  <a:lnTo>
                    <a:pt x="1764378" y="2085843"/>
                  </a:lnTo>
                  <a:lnTo>
                    <a:pt x="0" y="2085843"/>
                  </a:lnTo>
                  <a:close/>
                </a:path>
              </a:pathLst>
            </a:custGeom>
            <a:solidFill>
              <a:srgbClr val="E4ECF4"/>
            </a:solidFill>
          </p:spPr>
        </p:sp>
        <p:sp>
          <p:nvSpPr>
            <p:cNvPr name="TextBox 4" id="4"/>
            <p:cNvSpPr txBox="true"/>
            <p:nvPr/>
          </p:nvSpPr>
          <p:spPr>
            <a:xfrm>
              <a:off x="0" y="-47625"/>
              <a:ext cx="1764378" cy="2133468"/>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6004893" y="1028700"/>
            <a:ext cx="3293711" cy="871461"/>
          </a:xfrm>
          <a:custGeom>
            <a:avLst/>
            <a:gdLst/>
            <a:ahLst/>
            <a:cxnLst/>
            <a:rect r="r" b="b" t="t" l="l"/>
            <a:pathLst>
              <a:path h="871461" w="3293711">
                <a:moveTo>
                  <a:pt x="0" y="0"/>
                </a:moveTo>
                <a:lnTo>
                  <a:pt x="3293711" y="0"/>
                </a:lnTo>
                <a:lnTo>
                  <a:pt x="329371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3931860" y="820717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5400000">
            <a:off x="194896" y="8207171"/>
            <a:ext cx="924994" cy="2102259"/>
          </a:xfrm>
          <a:custGeom>
            <a:avLst/>
            <a:gdLst/>
            <a:ahLst/>
            <a:cxnLst/>
            <a:rect r="r" b="b" t="t" l="l"/>
            <a:pathLst>
              <a:path h="2102259" w="924994">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5400000">
            <a:off x="2019898" y="8207171"/>
            <a:ext cx="924994" cy="2102259"/>
          </a:xfrm>
          <a:custGeom>
            <a:avLst/>
            <a:gdLst/>
            <a:ahLst/>
            <a:cxnLst/>
            <a:rect r="r" b="b" t="t" l="l"/>
            <a:pathLst>
              <a:path h="2102259" w="924994">
                <a:moveTo>
                  <a:pt x="924994" y="2102258"/>
                </a:moveTo>
                <a:lnTo>
                  <a:pt x="0" y="2102258"/>
                </a:lnTo>
                <a:lnTo>
                  <a:pt x="0" y="0"/>
                </a:lnTo>
                <a:lnTo>
                  <a:pt x="924994" y="0"/>
                </a:lnTo>
                <a:lnTo>
                  <a:pt x="924994" y="21022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91892" y="3007235"/>
            <a:ext cx="4515339" cy="5399977"/>
          </a:xfrm>
          <a:custGeom>
            <a:avLst/>
            <a:gdLst/>
            <a:ahLst/>
            <a:cxnLst/>
            <a:rect r="r" b="b" t="t" l="l"/>
            <a:pathLst>
              <a:path h="5399977" w="4515339">
                <a:moveTo>
                  <a:pt x="0" y="0"/>
                </a:moveTo>
                <a:lnTo>
                  <a:pt x="4515339" y="0"/>
                </a:lnTo>
                <a:lnTo>
                  <a:pt x="4515339" y="5399977"/>
                </a:lnTo>
                <a:lnTo>
                  <a:pt x="0" y="5399977"/>
                </a:lnTo>
                <a:lnTo>
                  <a:pt x="0" y="0"/>
                </a:lnTo>
                <a:close/>
              </a:path>
            </a:pathLst>
          </a:custGeom>
          <a:blipFill>
            <a:blip r:embed="rId6"/>
            <a:stretch>
              <a:fillRect l="0" t="0" r="0" b="0"/>
            </a:stretch>
          </a:blipFill>
        </p:spPr>
      </p:sp>
      <p:sp>
        <p:nvSpPr>
          <p:cNvPr name="Freeform 10" id="10"/>
          <p:cNvSpPr/>
          <p:nvPr/>
        </p:nvSpPr>
        <p:spPr>
          <a:xfrm flipH="false" flipV="false" rot="0">
            <a:off x="8477729" y="5768543"/>
            <a:ext cx="6568109" cy="2919160"/>
          </a:xfrm>
          <a:custGeom>
            <a:avLst/>
            <a:gdLst/>
            <a:ahLst/>
            <a:cxnLst/>
            <a:rect r="r" b="b" t="t" l="l"/>
            <a:pathLst>
              <a:path h="2919160" w="6568109">
                <a:moveTo>
                  <a:pt x="0" y="0"/>
                </a:moveTo>
                <a:lnTo>
                  <a:pt x="6568109" y="0"/>
                </a:lnTo>
                <a:lnTo>
                  <a:pt x="6568109" y="2919159"/>
                </a:lnTo>
                <a:lnTo>
                  <a:pt x="0" y="2919159"/>
                </a:lnTo>
                <a:lnTo>
                  <a:pt x="0" y="0"/>
                </a:lnTo>
                <a:close/>
              </a:path>
            </a:pathLst>
          </a:custGeom>
          <a:blipFill>
            <a:blip r:embed="rId7"/>
            <a:stretch>
              <a:fillRect l="0" t="0" r="0" b="0"/>
            </a:stretch>
          </a:blipFill>
        </p:spPr>
      </p:sp>
      <p:sp>
        <p:nvSpPr>
          <p:cNvPr name="Freeform 11" id="11"/>
          <p:cNvSpPr/>
          <p:nvPr/>
        </p:nvSpPr>
        <p:spPr>
          <a:xfrm flipH="false" flipV="false" rot="0">
            <a:off x="8477729" y="3020045"/>
            <a:ext cx="6568109" cy="2049104"/>
          </a:xfrm>
          <a:custGeom>
            <a:avLst/>
            <a:gdLst/>
            <a:ahLst/>
            <a:cxnLst/>
            <a:rect r="r" b="b" t="t" l="l"/>
            <a:pathLst>
              <a:path h="2049104" w="6568109">
                <a:moveTo>
                  <a:pt x="0" y="0"/>
                </a:moveTo>
                <a:lnTo>
                  <a:pt x="6568109" y="0"/>
                </a:lnTo>
                <a:lnTo>
                  <a:pt x="6568109" y="2049104"/>
                </a:lnTo>
                <a:lnTo>
                  <a:pt x="0" y="2049104"/>
                </a:lnTo>
                <a:lnTo>
                  <a:pt x="0" y="0"/>
                </a:lnTo>
                <a:close/>
              </a:path>
            </a:pathLst>
          </a:custGeom>
          <a:blipFill>
            <a:blip r:embed="rId8"/>
            <a:stretch>
              <a:fillRect l="0" t="0" r="0" b="0"/>
            </a:stretch>
          </a:blipFill>
        </p:spPr>
      </p:sp>
      <p:sp>
        <p:nvSpPr>
          <p:cNvPr name="TextBox 12" id="12"/>
          <p:cNvSpPr txBox="true"/>
          <p:nvPr/>
        </p:nvSpPr>
        <p:spPr>
          <a:xfrm rot="0">
            <a:off x="1028700" y="1019175"/>
            <a:ext cx="16230600" cy="1161912"/>
          </a:xfrm>
          <a:prstGeom prst="rect">
            <a:avLst/>
          </a:prstGeom>
        </p:spPr>
        <p:txBody>
          <a:bodyPr anchor="t" rtlCol="false" tIns="0" lIns="0" bIns="0" rIns="0">
            <a:spAutoFit/>
          </a:bodyPr>
          <a:lstStyle/>
          <a:p>
            <a:pPr algn="l" marL="0" indent="0" lvl="0">
              <a:lnSpc>
                <a:spcPts val="9206"/>
              </a:lnSpc>
            </a:pPr>
            <a:r>
              <a:rPr lang="en-US" b="true" sz="7608">
                <a:solidFill>
                  <a:srgbClr val="3D3C49"/>
                </a:solidFill>
                <a:latin typeface="Montserrat Bold"/>
                <a:ea typeface="Montserrat Bold"/>
                <a:cs typeface="Montserrat Bold"/>
                <a:sym typeface="Montserrat Bold"/>
              </a:rPr>
              <a:t>DATASET</a:t>
            </a:r>
          </a:p>
        </p:txBody>
      </p:sp>
      <p:sp>
        <p:nvSpPr>
          <p:cNvPr name="TextBox 13" id="13"/>
          <p:cNvSpPr txBox="true"/>
          <p:nvPr/>
        </p:nvSpPr>
        <p:spPr>
          <a:xfrm rot="0">
            <a:off x="15867647" y="9796151"/>
            <a:ext cx="2155474"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Sherly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1328215" y="2485826"/>
            <a:ext cx="15931085" cy="5854674"/>
          </a:xfrm>
          <a:custGeom>
            <a:avLst/>
            <a:gdLst/>
            <a:ahLst/>
            <a:cxnLst/>
            <a:rect r="r" b="b" t="t" l="l"/>
            <a:pathLst>
              <a:path h="5854674" w="15931085">
                <a:moveTo>
                  <a:pt x="0" y="0"/>
                </a:moveTo>
                <a:lnTo>
                  <a:pt x="15931085" y="0"/>
                </a:lnTo>
                <a:lnTo>
                  <a:pt x="15931085" y="5854674"/>
                </a:lnTo>
                <a:lnTo>
                  <a:pt x="0" y="5854674"/>
                </a:lnTo>
                <a:lnTo>
                  <a:pt x="0" y="0"/>
                </a:lnTo>
                <a:close/>
              </a:path>
            </a:pathLst>
          </a:custGeom>
          <a:blipFill>
            <a:blip r:embed="rId2"/>
            <a:stretch>
              <a:fillRect l="0" t="0" r="0" b="0"/>
            </a:stretch>
          </a:blipFill>
        </p:spPr>
      </p:sp>
      <p:sp>
        <p:nvSpPr>
          <p:cNvPr name="TextBox 3" id="3"/>
          <p:cNvSpPr txBox="true"/>
          <p:nvPr/>
        </p:nvSpPr>
        <p:spPr>
          <a:xfrm rot="0">
            <a:off x="5028737" y="376832"/>
            <a:ext cx="8508707" cy="1294212"/>
          </a:xfrm>
          <a:prstGeom prst="rect">
            <a:avLst/>
          </a:prstGeom>
        </p:spPr>
        <p:txBody>
          <a:bodyPr anchor="t" rtlCol="false" tIns="0" lIns="0" bIns="0" rIns="0">
            <a:spAutoFit/>
          </a:bodyPr>
          <a:lstStyle/>
          <a:p>
            <a:pPr algn="l" marL="0" indent="0" lvl="0">
              <a:lnSpc>
                <a:spcPts val="10207"/>
              </a:lnSpc>
            </a:pPr>
            <a:r>
              <a:rPr lang="en-US" sz="8435">
                <a:solidFill>
                  <a:srgbClr val="3D3C49"/>
                </a:solidFill>
                <a:latin typeface="Montserrat"/>
                <a:ea typeface="Montserrat"/>
                <a:cs typeface="Montserrat"/>
                <a:sym typeface="Montserrat"/>
              </a:rPr>
              <a:t>Kanban Project</a:t>
            </a:r>
          </a:p>
        </p:txBody>
      </p:sp>
      <p:sp>
        <p:nvSpPr>
          <p:cNvPr name="TextBox 4" id="4"/>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grpSp>
        <p:nvGrpSpPr>
          <p:cNvPr name="Group 2" id="2"/>
          <p:cNvGrpSpPr/>
          <p:nvPr/>
        </p:nvGrpSpPr>
        <p:grpSpPr>
          <a:xfrm rot="0">
            <a:off x="0" y="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0" y="0"/>
                  </a:moveTo>
                  <a:lnTo>
                    <a:pt x="4545659" y="0"/>
                  </a:lnTo>
                  <a:lnTo>
                    <a:pt x="4545659" y="2438400"/>
                  </a:lnTo>
                  <a:lnTo>
                    <a:pt x="0" y="2438400"/>
                  </a:lnTo>
                  <a:close/>
                </a:path>
              </a:pathLst>
            </a:custGeom>
            <a:solidFill>
              <a:srgbClr val="E4ECF4"/>
            </a:solidFill>
          </p:spPr>
        </p:sp>
        <p:sp>
          <p:nvSpPr>
            <p:cNvPr name="TextBox 4" id="4"/>
            <p:cNvSpPr txBox="true"/>
            <p:nvPr/>
          </p:nvSpPr>
          <p:spPr>
            <a:xfrm>
              <a:off x="0" y="-47625"/>
              <a:ext cx="4545659" cy="2486025"/>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028700" y="2040385"/>
            <a:ext cx="12143371" cy="5525234"/>
          </a:xfrm>
          <a:custGeom>
            <a:avLst/>
            <a:gdLst/>
            <a:ahLst/>
            <a:cxnLst/>
            <a:rect r="r" b="b" t="t" l="l"/>
            <a:pathLst>
              <a:path h="5525234" w="12143371">
                <a:moveTo>
                  <a:pt x="0" y="0"/>
                </a:moveTo>
                <a:lnTo>
                  <a:pt x="12143371" y="0"/>
                </a:lnTo>
                <a:lnTo>
                  <a:pt x="12143371" y="5525234"/>
                </a:lnTo>
                <a:lnTo>
                  <a:pt x="0" y="5525234"/>
                </a:lnTo>
                <a:lnTo>
                  <a:pt x="0" y="0"/>
                </a:lnTo>
                <a:close/>
              </a:path>
            </a:pathLst>
          </a:custGeom>
          <a:blipFill>
            <a:blip r:embed="rId2"/>
            <a:stretch>
              <a:fillRect l="0" t="0" r="0" b="0"/>
            </a:stretch>
          </a:blipFill>
        </p:spPr>
      </p:sp>
      <p:sp>
        <p:nvSpPr>
          <p:cNvPr name="TextBox 6" id="6"/>
          <p:cNvSpPr txBox="true"/>
          <p:nvPr/>
        </p:nvSpPr>
        <p:spPr>
          <a:xfrm rot="0">
            <a:off x="1028700" y="535573"/>
            <a:ext cx="8862889" cy="1161912"/>
          </a:xfrm>
          <a:prstGeom prst="rect">
            <a:avLst/>
          </a:prstGeom>
        </p:spPr>
        <p:txBody>
          <a:bodyPr anchor="t" rtlCol="false" tIns="0" lIns="0" bIns="0" rIns="0">
            <a:spAutoFit/>
          </a:bodyPr>
          <a:lstStyle/>
          <a:p>
            <a:pPr algn="l" marL="0" indent="0" lvl="0">
              <a:lnSpc>
                <a:spcPts val="9206"/>
              </a:lnSpc>
            </a:pPr>
            <a:r>
              <a:rPr lang="en-US" b="true" sz="7608">
                <a:solidFill>
                  <a:srgbClr val="3D3C49"/>
                </a:solidFill>
                <a:latin typeface="Montserrat Bold"/>
                <a:ea typeface="Montserrat Bold"/>
                <a:cs typeface="Montserrat Bold"/>
                <a:sym typeface="Montserrat Bold"/>
              </a:rPr>
              <a:t>CODE</a:t>
            </a:r>
          </a:p>
        </p:txBody>
      </p:sp>
      <p:sp>
        <p:nvSpPr>
          <p:cNvPr name="TextBox 7" id="7"/>
          <p:cNvSpPr txBox="true"/>
          <p:nvPr/>
        </p:nvSpPr>
        <p:spPr>
          <a:xfrm rot="0">
            <a:off x="1028700" y="7912699"/>
            <a:ext cx="8862889" cy="302260"/>
          </a:xfrm>
          <a:prstGeom prst="rect">
            <a:avLst/>
          </a:prstGeom>
        </p:spPr>
        <p:txBody>
          <a:bodyPr anchor="t" rtlCol="false" tIns="0" lIns="0" bIns="0" rIns="0">
            <a:spAutoFit/>
          </a:bodyPr>
          <a:lstStyle/>
          <a:p>
            <a:pPr algn="l" marL="0" indent="0" lvl="0">
              <a:lnSpc>
                <a:spcPts val="2420"/>
              </a:lnSpc>
            </a:pPr>
            <a:r>
              <a:rPr lang="en-US" sz="2000" u="sng">
                <a:solidFill>
                  <a:srgbClr val="3D3C49"/>
                </a:solidFill>
                <a:latin typeface="Montserrat"/>
                <a:ea typeface="Montserrat"/>
                <a:cs typeface="Montserrat"/>
                <a:sym typeface="Montserrat"/>
                <a:hlinkClick r:id="rId3" tooltip="https://github.com/artientin/Eduview_Model3/blob/main/Model/Training%20Model%203.ipynb"/>
              </a:rPr>
              <a:t>Link code</a:t>
            </a:r>
          </a:p>
        </p:txBody>
      </p:sp>
      <p:sp>
        <p:nvSpPr>
          <p:cNvPr name="TextBox 8" id="8"/>
          <p:cNvSpPr txBox="true"/>
          <p:nvPr/>
        </p:nvSpPr>
        <p:spPr>
          <a:xfrm rot="0">
            <a:off x="15943879" y="9796151"/>
            <a:ext cx="2003009"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Alvin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161912"/>
          </a:xfrm>
          <a:prstGeom prst="rect">
            <a:avLst/>
          </a:prstGeom>
        </p:spPr>
        <p:txBody>
          <a:bodyPr anchor="t" rtlCol="false" tIns="0" lIns="0" bIns="0" rIns="0">
            <a:spAutoFit/>
          </a:bodyPr>
          <a:lstStyle/>
          <a:p>
            <a:pPr algn="ctr" marL="0" indent="0" lvl="0">
              <a:lnSpc>
                <a:spcPts val="9206"/>
              </a:lnSpc>
            </a:pPr>
            <a:r>
              <a:rPr lang="en-US" b="true" sz="7608">
                <a:solidFill>
                  <a:srgbClr val="3D3C49"/>
                </a:solidFill>
                <a:latin typeface="Montserrat Bold"/>
                <a:ea typeface="Montserrat Bold"/>
                <a:cs typeface="Montserrat Bold"/>
                <a:sym typeface="Montserrat Bold"/>
              </a:rPr>
              <a:t>RESULT</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78863" y="2919303"/>
            <a:ext cx="13130275" cy="5087981"/>
          </a:xfrm>
          <a:custGeom>
            <a:avLst/>
            <a:gdLst/>
            <a:ahLst/>
            <a:cxnLst/>
            <a:rect r="r" b="b" t="t" l="l"/>
            <a:pathLst>
              <a:path h="5087981" w="13130275">
                <a:moveTo>
                  <a:pt x="0" y="0"/>
                </a:moveTo>
                <a:lnTo>
                  <a:pt x="13130274" y="0"/>
                </a:lnTo>
                <a:lnTo>
                  <a:pt x="13130274" y="5087981"/>
                </a:lnTo>
                <a:lnTo>
                  <a:pt x="0" y="5087981"/>
                </a:lnTo>
                <a:lnTo>
                  <a:pt x="0" y="0"/>
                </a:lnTo>
                <a:close/>
              </a:path>
            </a:pathLst>
          </a:custGeom>
          <a:blipFill>
            <a:blip r:embed="rId4"/>
            <a:stretch>
              <a:fillRect l="0" t="0" r="0" b="0"/>
            </a:stretch>
          </a:blipFill>
        </p:spPr>
      </p:sp>
      <p:sp>
        <p:nvSpPr>
          <p:cNvPr name="TextBox 6" id="6"/>
          <p:cNvSpPr txBox="true"/>
          <p:nvPr/>
        </p:nvSpPr>
        <p:spPr>
          <a:xfrm rot="0">
            <a:off x="15709137" y="9796151"/>
            <a:ext cx="2472493"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Artientin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161912"/>
          </a:xfrm>
          <a:prstGeom prst="rect">
            <a:avLst/>
          </a:prstGeom>
        </p:spPr>
        <p:txBody>
          <a:bodyPr anchor="t" rtlCol="false" tIns="0" lIns="0" bIns="0" rIns="0">
            <a:spAutoFit/>
          </a:bodyPr>
          <a:lstStyle/>
          <a:p>
            <a:pPr algn="ctr" marL="0" indent="0" lvl="0">
              <a:lnSpc>
                <a:spcPts val="9206"/>
              </a:lnSpc>
            </a:pPr>
            <a:r>
              <a:rPr lang="en-US" b="true" sz="7608">
                <a:solidFill>
                  <a:srgbClr val="3D3C49"/>
                </a:solidFill>
                <a:latin typeface="Montserrat Bold"/>
                <a:ea typeface="Montserrat Bold"/>
                <a:cs typeface="Montserrat Bold"/>
                <a:sym typeface="Montserrat Bold"/>
              </a:rPr>
              <a:t>RESULT</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3292599"/>
            <a:ext cx="7575902" cy="5024605"/>
          </a:xfrm>
          <a:custGeom>
            <a:avLst/>
            <a:gdLst/>
            <a:ahLst/>
            <a:cxnLst/>
            <a:rect r="r" b="b" t="t" l="l"/>
            <a:pathLst>
              <a:path h="5024605" w="7575902">
                <a:moveTo>
                  <a:pt x="0" y="0"/>
                </a:moveTo>
                <a:lnTo>
                  <a:pt x="7575902" y="0"/>
                </a:lnTo>
                <a:lnTo>
                  <a:pt x="7575902" y="5024606"/>
                </a:lnTo>
                <a:lnTo>
                  <a:pt x="0" y="5024606"/>
                </a:lnTo>
                <a:lnTo>
                  <a:pt x="0" y="0"/>
                </a:lnTo>
                <a:close/>
              </a:path>
            </a:pathLst>
          </a:custGeom>
          <a:blipFill>
            <a:blip r:embed="rId4"/>
            <a:stretch>
              <a:fillRect l="0" t="0" r="0" b="0"/>
            </a:stretch>
          </a:blipFill>
        </p:spPr>
      </p:sp>
      <p:sp>
        <p:nvSpPr>
          <p:cNvPr name="Freeform 6" id="6"/>
          <p:cNvSpPr/>
          <p:nvPr/>
        </p:nvSpPr>
        <p:spPr>
          <a:xfrm flipH="false" flipV="false" rot="0">
            <a:off x="9583129" y="3292599"/>
            <a:ext cx="7676171" cy="5024605"/>
          </a:xfrm>
          <a:custGeom>
            <a:avLst/>
            <a:gdLst/>
            <a:ahLst/>
            <a:cxnLst/>
            <a:rect r="r" b="b" t="t" l="l"/>
            <a:pathLst>
              <a:path h="5024605" w="7676171">
                <a:moveTo>
                  <a:pt x="0" y="0"/>
                </a:moveTo>
                <a:lnTo>
                  <a:pt x="7676171" y="0"/>
                </a:lnTo>
                <a:lnTo>
                  <a:pt x="7676171" y="5024606"/>
                </a:lnTo>
                <a:lnTo>
                  <a:pt x="0" y="5024606"/>
                </a:lnTo>
                <a:lnTo>
                  <a:pt x="0" y="0"/>
                </a:lnTo>
                <a:close/>
              </a:path>
            </a:pathLst>
          </a:custGeom>
          <a:blipFill>
            <a:blip r:embed="rId5"/>
            <a:stretch>
              <a:fillRect l="0" t="0" r="0" b="0"/>
            </a:stretch>
          </a:blipFill>
        </p:spPr>
      </p:sp>
      <p:sp>
        <p:nvSpPr>
          <p:cNvPr name="TextBox 7" id="7"/>
          <p:cNvSpPr txBox="true"/>
          <p:nvPr/>
        </p:nvSpPr>
        <p:spPr>
          <a:xfrm rot="0">
            <a:off x="15709137" y="9796151"/>
            <a:ext cx="2472493"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Artientin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161912"/>
          </a:xfrm>
          <a:prstGeom prst="rect">
            <a:avLst/>
          </a:prstGeom>
        </p:spPr>
        <p:txBody>
          <a:bodyPr anchor="t" rtlCol="false" tIns="0" lIns="0" bIns="0" rIns="0">
            <a:spAutoFit/>
          </a:bodyPr>
          <a:lstStyle/>
          <a:p>
            <a:pPr algn="ctr" marL="0" indent="0" lvl="0">
              <a:lnSpc>
                <a:spcPts val="9206"/>
              </a:lnSpc>
            </a:pPr>
            <a:r>
              <a:rPr lang="en-US" b="true" sz="7608">
                <a:solidFill>
                  <a:srgbClr val="3D3C49"/>
                </a:solidFill>
                <a:latin typeface="Montserrat Bold"/>
                <a:ea typeface="Montserrat Bold"/>
                <a:cs typeface="Montserrat Bold"/>
                <a:sym typeface="Montserrat Bold"/>
              </a:rPr>
              <a:t>CONFUSION MATRIX</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376361" y="2725429"/>
            <a:ext cx="5535278" cy="5856474"/>
          </a:xfrm>
          <a:custGeom>
            <a:avLst/>
            <a:gdLst/>
            <a:ahLst/>
            <a:cxnLst/>
            <a:rect r="r" b="b" t="t" l="l"/>
            <a:pathLst>
              <a:path h="5856474" w="5535278">
                <a:moveTo>
                  <a:pt x="0" y="0"/>
                </a:moveTo>
                <a:lnTo>
                  <a:pt x="5535278" y="0"/>
                </a:lnTo>
                <a:lnTo>
                  <a:pt x="5535278" y="5856475"/>
                </a:lnTo>
                <a:lnTo>
                  <a:pt x="0" y="5856475"/>
                </a:lnTo>
                <a:lnTo>
                  <a:pt x="0" y="0"/>
                </a:lnTo>
                <a:close/>
              </a:path>
            </a:pathLst>
          </a:custGeom>
          <a:blipFill>
            <a:blip r:embed="rId4"/>
            <a:stretch>
              <a:fillRect l="0" t="0" r="0" b="0"/>
            </a:stretch>
          </a:blipFill>
        </p:spPr>
      </p:sp>
      <p:sp>
        <p:nvSpPr>
          <p:cNvPr name="TextBox 6" id="6"/>
          <p:cNvSpPr txBox="true"/>
          <p:nvPr/>
        </p:nvSpPr>
        <p:spPr>
          <a:xfrm rot="0">
            <a:off x="15709137" y="9796151"/>
            <a:ext cx="2472493"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Artientin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6230600" cy="1161912"/>
          </a:xfrm>
          <a:prstGeom prst="rect">
            <a:avLst/>
          </a:prstGeom>
        </p:spPr>
        <p:txBody>
          <a:bodyPr anchor="t" rtlCol="false" tIns="0" lIns="0" bIns="0" rIns="0">
            <a:spAutoFit/>
          </a:bodyPr>
          <a:lstStyle/>
          <a:p>
            <a:pPr algn="ctr" marL="0" indent="0" lvl="0">
              <a:lnSpc>
                <a:spcPts val="9206"/>
              </a:lnSpc>
            </a:pPr>
            <a:r>
              <a:rPr lang="en-US" b="true" sz="7608">
                <a:solidFill>
                  <a:srgbClr val="3D3C49"/>
                </a:solidFill>
                <a:latin typeface="Montserrat Bold"/>
                <a:ea typeface="Montserrat Bold"/>
                <a:cs typeface="Montserrat Bold"/>
                <a:sym typeface="Montserrat Bold"/>
              </a:rPr>
              <a:t>TEST MODEL</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853081" y="4152165"/>
            <a:ext cx="1346329" cy="1274988"/>
          </a:xfrm>
          <a:custGeom>
            <a:avLst/>
            <a:gdLst/>
            <a:ahLst/>
            <a:cxnLst/>
            <a:rect r="r" b="b" t="t" l="l"/>
            <a:pathLst>
              <a:path h="1274988" w="1346329">
                <a:moveTo>
                  <a:pt x="0" y="0"/>
                </a:moveTo>
                <a:lnTo>
                  <a:pt x="1346329" y="0"/>
                </a:lnTo>
                <a:lnTo>
                  <a:pt x="1346329" y="1274988"/>
                </a:lnTo>
                <a:lnTo>
                  <a:pt x="0" y="1274988"/>
                </a:lnTo>
                <a:lnTo>
                  <a:pt x="0" y="0"/>
                </a:lnTo>
                <a:close/>
              </a:path>
            </a:pathLst>
          </a:custGeom>
          <a:blipFill>
            <a:blip r:embed="rId4"/>
            <a:stretch>
              <a:fillRect l="0" t="0" r="0" b="0"/>
            </a:stretch>
          </a:blipFill>
        </p:spPr>
      </p:sp>
      <p:sp>
        <p:nvSpPr>
          <p:cNvPr name="Freeform 6" id="6"/>
          <p:cNvSpPr/>
          <p:nvPr/>
        </p:nvSpPr>
        <p:spPr>
          <a:xfrm flipH="false" flipV="false" rot="0">
            <a:off x="6675950" y="2914234"/>
            <a:ext cx="5946439" cy="3905649"/>
          </a:xfrm>
          <a:custGeom>
            <a:avLst/>
            <a:gdLst/>
            <a:ahLst/>
            <a:cxnLst/>
            <a:rect r="r" b="b" t="t" l="l"/>
            <a:pathLst>
              <a:path h="3905649" w="5946439">
                <a:moveTo>
                  <a:pt x="0" y="0"/>
                </a:moveTo>
                <a:lnTo>
                  <a:pt x="5946439" y="0"/>
                </a:lnTo>
                <a:lnTo>
                  <a:pt x="5946439" y="3905649"/>
                </a:lnTo>
                <a:lnTo>
                  <a:pt x="0" y="3905649"/>
                </a:lnTo>
                <a:lnTo>
                  <a:pt x="0" y="0"/>
                </a:lnTo>
                <a:close/>
              </a:path>
            </a:pathLst>
          </a:custGeom>
          <a:blipFill>
            <a:blip r:embed="rId5"/>
            <a:stretch>
              <a:fillRect l="-22971" t="-17850" r="-34214" b="-31724"/>
            </a:stretch>
          </a:blipFill>
        </p:spPr>
      </p:sp>
      <p:sp>
        <p:nvSpPr>
          <p:cNvPr name="Freeform 7" id="7"/>
          <p:cNvSpPr/>
          <p:nvPr/>
        </p:nvSpPr>
        <p:spPr>
          <a:xfrm flipH="false" flipV="false" rot="0">
            <a:off x="10683322" y="5360998"/>
            <a:ext cx="5933730" cy="3897302"/>
          </a:xfrm>
          <a:custGeom>
            <a:avLst/>
            <a:gdLst/>
            <a:ahLst/>
            <a:cxnLst/>
            <a:rect r="r" b="b" t="t" l="l"/>
            <a:pathLst>
              <a:path h="3897302" w="5933730">
                <a:moveTo>
                  <a:pt x="0" y="0"/>
                </a:moveTo>
                <a:lnTo>
                  <a:pt x="5933730" y="0"/>
                </a:lnTo>
                <a:lnTo>
                  <a:pt x="5933730" y="3897302"/>
                </a:lnTo>
                <a:lnTo>
                  <a:pt x="0" y="3897302"/>
                </a:lnTo>
                <a:lnTo>
                  <a:pt x="0" y="0"/>
                </a:lnTo>
                <a:close/>
              </a:path>
            </a:pathLst>
          </a:custGeom>
          <a:blipFill>
            <a:blip r:embed="rId6"/>
            <a:stretch>
              <a:fillRect l="-22380" t="-17850" r="-34806" b="-31724"/>
            </a:stretch>
          </a:blipFill>
        </p:spPr>
      </p:sp>
      <p:sp>
        <p:nvSpPr>
          <p:cNvPr name="Freeform 8" id="8"/>
          <p:cNvSpPr/>
          <p:nvPr/>
        </p:nvSpPr>
        <p:spPr>
          <a:xfrm flipH="false" flipV="false" rot="0">
            <a:off x="1732349" y="2914234"/>
            <a:ext cx="3982935" cy="5214194"/>
          </a:xfrm>
          <a:custGeom>
            <a:avLst/>
            <a:gdLst/>
            <a:ahLst/>
            <a:cxnLst/>
            <a:rect r="r" b="b" t="t" l="l"/>
            <a:pathLst>
              <a:path h="5214194" w="3982935">
                <a:moveTo>
                  <a:pt x="0" y="0"/>
                </a:moveTo>
                <a:lnTo>
                  <a:pt x="3982935" y="0"/>
                </a:lnTo>
                <a:lnTo>
                  <a:pt x="3982935" y="5214194"/>
                </a:lnTo>
                <a:lnTo>
                  <a:pt x="0" y="5214194"/>
                </a:lnTo>
                <a:lnTo>
                  <a:pt x="0" y="0"/>
                </a:lnTo>
                <a:close/>
              </a:path>
            </a:pathLst>
          </a:custGeom>
          <a:blipFill>
            <a:blip r:embed="rId7"/>
            <a:stretch>
              <a:fillRect l="0" t="0" r="0" b="0"/>
            </a:stretch>
          </a:blipFill>
        </p:spPr>
      </p:sp>
      <p:sp>
        <p:nvSpPr>
          <p:cNvPr name="TextBox 9" id="9"/>
          <p:cNvSpPr txBox="true"/>
          <p:nvPr/>
        </p:nvSpPr>
        <p:spPr>
          <a:xfrm rot="0">
            <a:off x="15709137" y="9796151"/>
            <a:ext cx="2472493" cy="280055"/>
          </a:xfrm>
          <a:prstGeom prst="rect">
            <a:avLst/>
          </a:prstGeom>
        </p:spPr>
        <p:txBody>
          <a:bodyPr anchor="t" rtlCol="false" tIns="0" lIns="0" bIns="0" rIns="0">
            <a:spAutoFit/>
          </a:bodyPr>
          <a:lstStyle/>
          <a:p>
            <a:pPr algn="ctr">
              <a:lnSpc>
                <a:spcPts val="2291"/>
              </a:lnSpc>
              <a:spcBef>
                <a:spcPct val="0"/>
              </a:spcBef>
            </a:pPr>
            <a:r>
              <a:rPr lang="en-US" sz="1893">
                <a:solidFill>
                  <a:srgbClr val="012620"/>
                </a:solidFill>
                <a:latin typeface="Montserrat"/>
                <a:ea typeface="Montserrat"/>
                <a:cs typeface="Montserrat"/>
                <a:sym typeface="Montserrat"/>
              </a:rPr>
              <a:t>Present by: Artientin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842777" y="763531"/>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DESAIN APP WEB</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628132" y="2116182"/>
            <a:ext cx="10659889" cy="7371200"/>
          </a:xfrm>
          <a:custGeom>
            <a:avLst/>
            <a:gdLst/>
            <a:ahLst/>
            <a:cxnLst/>
            <a:rect r="r" b="b" t="t" l="l"/>
            <a:pathLst>
              <a:path h="7371200" w="10659889">
                <a:moveTo>
                  <a:pt x="0" y="0"/>
                </a:moveTo>
                <a:lnTo>
                  <a:pt x="10659890" y="0"/>
                </a:lnTo>
                <a:lnTo>
                  <a:pt x="10659890" y="7371200"/>
                </a:lnTo>
                <a:lnTo>
                  <a:pt x="0" y="7371200"/>
                </a:lnTo>
                <a:lnTo>
                  <a:pt x="0" y="0"/>
                </a:lnTo>
                <a:close/>
              </a:path>
            </a:pathLst>
          </a:custGeom>
          <a:blipFill>
            <a:blip r:embed="rId4"/>
            <a:stretch>
              <a:fillRect l="0" t="0" r="0" b="0"/>
            </a:stretch>
          </a:blipFill>
        </p:spPr>
      </p:sp>
      <p:sp>
        <p:nvSpPr>
          <p:cNvPr name="Freeform 6" id="6"/>
          <p:cNvSpPr/>
          <p:nvPr/>
        </p:nvSpPr>
        <p:spPr>
          <a:xfrm flipH="false" flipV="false" rot="0">
            <a:off x="15088629" y="6575188"/>
            <a:ext cx="1896567" cy="2912194"/>
          </a:xfrm>
          <a:custGeom>
            <a:avLst/>
            <a:gdLst/>
            <a:ahLst/>
            <a:cxnLst/>
            <a:rect r="r" b="b" t="t" l="l"/>
            <a:pathLst>
              <a:path h="2912194" w="1896567">
                <a:moveTo>
                  <a:pt x="0" y="0"/>
                </a:moveTo>
                <a:lnTo>
                  <a:pt x="1896566" y="0"/>
                </a:lnTo>
                <a:lnTo>
                  <a:pt x="1896566" y="2912194"/>
                </a:lnTo>
                <a:lnTo>
                  <a:pt x="0" y="2912194"/>
                </a:lnTo>
                <a:lnTo>
                  <a:pt x="0" y="0"/>
                </a:lnTo>
                <a:close/>
              </a:path>
            </a:pathLst>
          </a:custGeom>
          <a:blipFill>
            <a:blip r:embed="rId5"/>
            <a:stretch>
              <a:fillRect l="0" t="0" r="0" b="0"/>
            </a:stretch>
          </a:blipFill>
        </p:spPr>
      </p:sp>
      <p:sp>
        <p:nvSpPr>
          <p:cNvPr name="TextBox 7" id="7"/>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842777" y="763531"/>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Front End &amp; Back End</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222872" y="2295008"/>
            <a:ext cx="12411078" cy="5972831"/>
          </a:xfrm>
          <a:custGeom>
            <a:avLst/>
            <a:gdLst/>
            <a:ahLst/>
            <a:cxnLst/>
            <a:rect r="r" b="b" t="t" l="l"/>
            <a:pathLst>
              <a:path h="5972831" w="12411078">
                <a:moveTo>
                  <a:pt x="0" y="0"/>
                </a:moveTo>
                <a:lnTo>
                  <a:pt x="12411078" y="0"/>
                </a:lnTo>
                <a:lnTo>
                  <a:pt x="12411078" y="5972832"/>
                </a:lnTo>
                <a:lnTo>
                  <a:pt x="0" y="5972832"/>
                </a:lnTo>
                <a:lnTo>
                  <a:pt x="0" y="0"/>
                </a:lnTo>
                <a:close/>
              </a:path>
            </a:pathLst>
          </a:custGeom>
          <a:blipFill>
            <a:blip r:embed="rId4"/>
            <a:stretch>
              <a:fillRect l="0" t="0" r="0" b="0"/>
            </a:stretch>
          </a:blipFill>
        </p:spPr>
      </p:sp>
      <p:sp>
        <p:nvSpPr>
          <p:cNvPr name="Freeform 6" id="6"/>
          <p:cNvSpPr/>
          <p:nvPr/>
        </p:nvSpPr>
        <p:spPr>
          <a:xfrm flipH="false" flipV="false" rot="0">
            <a:off x="16036912" y="8395213"/>
            <a:ext cx="1920706" cy="1920706"/>
          </a:xfrm>
          <a:custGeom>
            <a:avLst/>
            <a:gdLst/>
            <a:ahLst/>
            <a:cxnLst/>
            <a:rect r="r" b="b" t="t" l="l"/>
            <a:pathLst>
              <a:path h="1920706" w="1920706">
                <a:moveTo>
                  <a:pt x="0" y="0"/>
                </a:moveTo>
                <a:lnTo>
                  <a:pt x="1920706" y="0"/>
                </a:lnTo>
                <a:lnTo>
                  <a:pt x="1920706" y="1920706"/>
                </a:lnTo>
                <a:lnTo>
                  <a:pt x="0" y="1920706"/>
                </a:lnTo>
                <a:lnTo>
                  <a:pt x="0" y="0"/>
                </a:lnTo>
                <a:close/>
              </a:path>
            </a:pathLst>
          </a:custGeom>
          <a:blipFill>
            <a:blip r:embed="rId5"/>
            <a:stretch>
              <a:fillRect l="0" t="0" r="0" b="0"/>
            </a:stretch>
          </a:blipFill>
        </p:spPr>
      </p:sp>
      <p:sp>
        <p:nvSpPr>
          <p:cNvPr name="Freeform 7" id="7"/>
          <p:cNvSpPr/>
          <p:nvPr/>
        </p:nvSpPr>
        <p:spPr>
          <a:xfrm flipH="false" flipV="false" rot="0">
            <a:off x="13760865" y="8424132"/>
            <a:ext cx="1873085" cy="1862868"/>
          </a:xfrm>
          <a:custGeom>
            <a:avLst/>
            <a:gdLst/>
            <a:ahLst/>
            <a:cxnLst/>
            <a:rect r="r" b="b" t="t" l="l"/>
            <a:pathLst>
              <a:path h="1862868" w="1873085">
                <a:moveTo>
                  <a:pt x="0" y="0"/>
                </a:moveTo>
                <a:lnTo>
                  <a:pt x="1873085" y="0"/>
                </a:lnTo>
                <a:lnTo>
                  <a:pt x="1873085" y="1862868"/>
                </a:lnTo>
                <a:lnTo>
                  <a:pt x="0" y="1862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222872" y="8888362"/>
            <a:ext cx="9959111" cy="739875"/>
          </a:xfrm>
          <a:prstGeom prst="rect">
            <a:avLst/>
          </a:prstGeom>
        </p:spPr>
        <p:txBody>
          <a:bodyPr anchor="t" rtlCol="false" tIns="0" lIns="0" bIns="0" rIns="0">
            <a:spAutoFit/>
          </a:bodyPr>
          <a:lstStyle/>
          <a:p>
            <a:pPr algn="ctr">
              <a:lnSpc>
                <a:spcPts val="2929"/>
              </a:lnSpc>
              <a:spcBef>
                <a:spcPct val="0"/>
              </a:spcBef>
            </a:pPr>
            <a:r>
              <a:rPr lang="en-US" sz="2421">
                <a:solidFill>
                  <a:srgbClr val="3D3C49"/>
                </a:solidFill>
                <a:latin typeface="Montserrat"/>
                <a:ea typeface="Montserrat"/>
                <a:cs typeface="Montserrat"/>
                <a:sym typeface="Montserrat"/>
              </a:rPr>
              <a:t>Reflex is an open-source framework for quickly building beautiful, interactive web applications in pure Python</a:t>
            </a:r>
          </a:p>
        </p:txBody>
      </p:sp>
      <p:sp>
        <p:nvSpPr>
          <p:cNvPr name="TextBox 9" id="9"/>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842777" y="763531"/>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Testing Web App</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75302" y="2236680"/>
            <a:ext cx="7282775" cy="6117531"/>
          </a:xfrm>
          <a:custGeom>
            <a:avLst/>
            <a:gdLst/>
            <a:ahLst/>
            <a:cxnLst/>
            <a:rect r="r" b="b" t="t" l="l"/>
            <a:pathLst>
              <a:path h="6117531" w="7282775">
                <a:moveTo>
                  <a:pt x="0" y="0"/>
                </a:moveTo>
                <a:lnTo>
                  <a:pt x="7282775" y="0"/>
                </a:lnTo>
                <a:lnTo>
                  <a:pt x="7282775" y="6117531"/>
                </a:lnTo>
                <a:lnTo>
                  <a:pt x="0" y="6117531"/>
                </a:lnTo>
                <a:lnTo>
                  <a:pt x="0" y="0"/>
                </a:lnTo>
                <a:close/>
              </a:path>
            </a:pathLst>
          </a:custGeom>
          <a:blipFill>
            <a:blip r:embed="rId4"/>
            <a:stretch>
              <a:fillRect l="0" t="0" r="0" b="0"/>
            </a:stretch>
          </a:blipFill>
        </p:spPr>
      </p:sp>
      <p:sp>
        <p:nvSpPr>
          <p:cNvPr name="Freeform 6" id="6"/>
          <p:cNvSpPr/>
          <p:nvPr/>
        </p:nvSpPr>
        <p:spPr>
          <a:xfrm flipH="false" flipV="false" rot="0">
            <a:off x="9542413" y="2236680"/>
            <a:ext cx="7055744" cy="6117531"/>
          </a:xfrm>
          <a:custGeom>
            <a:avLst/>
            <a:gdLst/>
            <a:ahLst/>
            <a:cxnLst/>
            <a:rect r="r" b="b" t="t" l="l"/>
            <a:pathLst>
              <a:path h="6117531" w="7055744">
                <a:moveTo>
                  <a:pt x="0" y="0"/>
                </a:moveTo>
                <a:lnTo>
                  <a:pt x="7055744" y="0"/>
                </a:lnTo>
                <a:lnTo>
                  <a:pt x="7055744" y="6117531"/>
                </a:lnTo>
                <a:lnTo>
                  <a:pt x="0" y="6117531"/>
                </a:lnTo>
                <a:lnTo>
                  <a:pt x="0" y="0"/>
                </a:lnTo>
                <a:close/>
              </a:path>
            </a:pathLst>
          </a:custGeom>
          <a:blipFill>
            <a:blip r:embed="rId5"/>
            <a:stretch>
              <a:fillRect l="0" t="0" r="0" b="0"/>
            </a:stretch>
          </a:blipFill>
        </p:spPr>
      </p:sp>
      <p:sp>
        <p:nvSpPr>
          <p:cNvPr name="TextBox 7" id="7"/>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842777" y="763531"/>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Testing Web App</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2628756"/>
            <a:ext cx="6268197" cy="5163427"/>
          </a:xfrm>
          <a:custGeom>
            <a:avLst/>
            <a:gdLst/>
            <a:ahLst/>
            <a:cxnLst/>
            <a:rect r="r" b="b" t="t" l="l"/>
            <a:pathLst>
              <a:path h="5163427" w="6268197">
                <a:moveTo>
                  <a:pt x="0" y="0"/>
                </a:moveTo>
                <a:lnTo>
                  <a:pt x="6268197" y="0"/>
                </a:lnTo>
                <a:lnTo>
                  <a:pt x="6268197" y="5163428"/>
                </a:lnTo>
                <a:lnTo>
                  <a:pt x="0" y="5163428"/>
                </a:lnTo>
                <a:lnTo>
                  <a:pt x="0" y="0"/>
                </a:lnTo>
                <a:close/>
              </a:path>
            </a:pathLst>
          </a:custGeom>
          <a:blipFill>
            <a:blip r:embed="rId4"/>
            <a:stretch>
              <a:fillRect l="0" t="0" r="0" b="0"/>
            </a:stretch>
          </a:blipFill>
        </p:spPr>
      </p:sp>
      <p:sp>
        <p:nvSpPr>
          <p:cNvPr name="Freeform 6" id="6"/>
          <p:cNvSpPr/>
          <p:nvPr/>
        </p:nvSpPr>
        <p:spPr>
          <a:xfrm flipH="false" flipV="false" rot="0">
            <a:off x="6268197" y="2628756"/>
            <a:ext cx="6092539" cy="5163427"/>
          </a:xfrm>
          <a:custGeom>
            <a:avLst/>
            <a:gdLst/>
            <a:ahLst/>
            <a:cxnLst/>
            <a:rect r="r" b="b" t="t" l="l"/>
            <a:pathLst>
              <a:path h="5163427" w="6092539">
                <a:moveTo>
                  <a:pt x="0" y="0"/>
                </a:moveTo>
                <a:lnTo>
                  <a:pt x="6092539" y="0"/>
                </a:lnTo>
                <a:lnTo>
                  <a:pt x="6092539" y="5163428"/>
                </a:lnTo>
                <a:lnTo>
                  <a:pt x="0" y="5163428"/>
                </a:lnTo>
                <a:lnTo>
                  <a:pt x="0" y="0"/>
                </a:lnTo>
                <a:close/>
              </a:path>
            </a:pathLst>
          </a:custGeom>
          <a:blipFill>
            <a:blip r:embed="rId5"/>
            <a:stretch>
              <a:fillRect l="0" t="0" r="0" b="0"/>
            </a:stretch>
          </a:blipFill>
        </p:spPr>
      </p:sp>
      <p:sp>
        <p:nvSpPr>
          <p:cNvPr name="Freeform 7" id="7"/>
          <p:cNvSpPr/>
          <p:nvPr/>
        </p:nvSpPr>
        <p:spPr>
          <a:xfrm flipH="false" flipV="false" rot="0">
            <a:off x="12360736" y="2628756"/>
            <a:ext cx="6128697" cy="5163427"/>
          </a:xfrm>
          <a:custGeom>
            <a:avLst/>
            <a:gdLst/>
            <a:ahLst/>
            <a:cxnLst/>
            <a:rect r="r" b="b" t="t" l="l"/>
            <a:pathLst>
              <a:path h="5163427" w="6128697">
                <a:moveTo>
                  <a:pt x="0" y="0"/>
                </a:moveTo>
                <a:lnTo>
                  <a:pt x="6128697" y="0"/>
                </a:lnTo>
                <a:lnTo>
                  <a:pt x="6128697" y="5163428"/>
                </a:lnTo>
                <a:lnTo>
                  <a:pt x="0" y="5163428"/>
                </a:lnTo>
                <a:lnTo>
                  <a:pt x="0" y="0"/>
                </a:lnTo>
                <a:close/>
              </a:path>
            </a:pathLst>
          </a:custGeom>
          <a:blipFill>
            <a:blip r:embed="rId6"/>
            <a:stretch>
              <a:fillRect l="0" t="0" r="0" b="0"/>
            </a:stretch>
          </a:blipFill>
        </p:spPr>
      </p:sp>
      <p:sp>
        <p:nvSpPr>
          <p:cNvPr name="TextBox 8" id="8"/>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sp>
        <p:nvSpPr>
          <p:cNvPr name="TextBox 2" id="2"/>
          <p:cNvSpPr txBox="true"/>
          <p:nvPr/>
        </p:nvSpPr>
        <p:spPr>
          <a:xfrm rot="0">
            <a:off x="842777" y="763531"/>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Testing Web App</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3008271"/>
            <a:ext cx="7579423" cy="4737139"/>
          </a:xfrm>
          <a:custGeom>
            <a:avLst/>
            <a:gdLst/>
            <a:ahLst/>
            <a:cxnLst/>
            <a:rect r="r" b="b" t="t" l="l"/>
            <a:pathLst>
              <a:path h="4737139" w="7579423">
                <a:moveTo>
                  <a:pt x="0" y="0"/>
                </a:moveTo>
                <a:lnTo>
                  <a:pt x="7579423" y="0"/>
                </a:lnTo>
                <a:lnTo>
                  <a:pt x="7579423" y="4737139"/>
                </a:lnTo>
                <a:lnTo>
                  <a:pt x="0" y="4737139"/>
                </a:lnTo>
                <a:lnTo>
                  <a:pt x="0" y="0"/>
                </a:lnTo>
                <a:close/>
              </a:path>
            </a:pathLst>
          </a:custGeom>
          <a:blipFill>
            <a:blip r:embed="rId4"/>
            <a:stretch>
              <a:fillRect l="0" t="0" r="0" b="0"/>
            </a:stretch>
          </a:blipFill>
        </p:spPr>
      </p:sp>
      <p:sp>
        <p:nvSpPr>
          <p:cNvPr name="Freeform 6" id="6"/>
          <p:cNvSpPr/>
          <p:nvPr/>
        </p:nvSpPr>
        <p:spPr>
          <a:xfrm flipH="false" flipV="false" rot="0">
            <a:off x="9679877" y="3008271"/>
            <a:ext cx="7579423" cy="4737139"/>
          </a:xfrm>
          <a:custGeom>
            <a:avLst/>
            <a:gdLst/>
            <a:ahLst/>
            <a:cxnLst/>
            <a:rect r="r" b="b" t="t" l="l"/>
            <a:pathLst>
              <a:path h="4737139" w="7579423">
                <a:moveTo>
                  <a:pt x="0" y="0"/>
                </a:moveTo>
                <a:lnTo>
                  <a:pt x="7579423" y="0"/>
                </a:lnTo>
                <a:lnTo>
                  <a:pt x="7579423" y="4737139"/>
                </a:lnTo>
                <a:lnTo>
                  <a:pt x="0" y="4737139"/>
                </a:lnTo>
                <a:lnTo>
                  <a:pt x="0" y="0"/>
                </a:lnTo>
                <a:close/>
              </a:path>
            </a:pathLst>
          </a:custGeom>
          <a:blipFill>
            <a:blip r:embed="rId5"/>
            <a:stretch>
              <a:fillRect l="0" t="0" r="0" b="0"/>
            </a:stretch>
          </a:blipFill>
        </p:spPr>
      </p:sp>
      <p:sp>
        <p:nvSpPr>
          <p:cNvPr name="TextBox 7" id="7"/>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555805" y="2928677"/>
            <a:ext cx="17456731" cy="4429646"/>
          </a:xfrm>
          <a:custGeom>
            <a:avLst/>
            <a:gdLst/>
            <a:ahLst/>
            <a:cxnLst/>
            <a:rect r="r" b="b" t="t" l="l"/>
            <a:pathLst>
              <a:path h="4429646" w="17456731">
                <a:moveTo>
                  <a:pt x="0" y="0"/>
                </a:moveTo>
                <a:lnTo>
                  <a:pt x="17456731" y="0"/>
                </a:lnTo>
                <a:lnTo>
                  <a:pt x="17456731" y="4429646"/>
                </a:lnTo>
                <a:lnTo>
                  <a:pt x="0" y="4429646"/>
                </a:lnTo>
                <a:lnTo>
                  <a:pt x="0" y="0"/>
                </a:lnTo>
                <a:close/>
              </a:path>
            </a:pathLst>
          </a:custGeom>
          <a:blipFill>
            <a:blip r:embed="rId2"/>
            <a:stretch>
              <a:fillRect l="0" t="0" r="0" b="0"/>
            </a:stretch>
          </a:blipFill>
        </p:spPr>
      </p:sp>
      <p:sp>
        <p:nvSpPr>
          <p:cNvPr name="TextBox 3" id="3"/>
          <p:cNvSpPr txBox="true"/>
          <p:nvPr/>
        </p:nvSpPr>
        <p:spPr>
          <a:xfrm rot="0">
            <a:off x="6805018" y="1019175"/>
            <a:ext cx="4677963" cy="1294212"/>
          </a:xfrm>
          <a:prstGeom prst="rect">
            <a:avLst/>
          </a:prstGeom>
        </p:spPr>
        <p:txBody>
          <a:bodyPr anchor="t" rtlCol="false" tIns="0" lIns="0" bIns="0" rIns="0">
            <a:spAutoFit/>
          </a:bodyPr>
          <a:lstStyle/>
          <a:p>
            <a:pPr algn="l" marL="0" indent="0" lvl="0">
              <a:lnSpc>
                <a:spcPts val="10207"/>
              </a:lnSpc>
            </a:pPr>
            <a:r>
              <a:rPr lang="en-US" sz="8435">
                <a:solidFill>
                  <a:srgbClr val="3D3C49"/>
                </a:solidFill>
                <a:latin typeface="Montserrat"/>
                <a:ea typeface="Montserrat"/>
                <a:cs typeface="Montserrat"/>
                <a:sym typeface="Montserrat"/>
              </a:rPr>
              <a:t>Timeline</a:t>
            </a:r>
          </a:p>
        </p:txBody>
      </p:sp>
      <p:sp>
        <p:nvSpPr>
          <p:cNvPr name="TextBox 4" id="4"/>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A506">
                <a:alpha val="100000"/>
              </a:srgbClr>
            </a:gs>
            <a:gs pos="100000">
              <a:srgbClr val="FFE8BC">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842777" y="763531"/>
            <a:ext cx="16230600" cy="1161912"/>
          </a:xfrm>
          <a:prstGeom prst="rect">
            <a:avLst/>
          </a:prstGeom>
        </p:spPr>
        <p:txBody>
          <a:bodyPr anchor="t" rtlCol="false" tIns="0" lIns="0" bIns="0" rIns="0">
            <a:spAutoFit/>
          </a:bodyPr>
          <a:lstStyle/>
          <a:p>
            <a:pPr algn="ctr" marL="0" indent="0" lvl="0">
              <a:lnSpc>
                <a:spcPts val="9206"/>
              </a:lnSpc>
            </a:pPr>
            <a:r>
              <a:rPr lang="en-US" sz="7608">
                <a:solidFill>
                  <a:srgbClr val="3D3C49"/>
                </a:solidFill>
                <a:latin typeface="Montserrat"/>
                <a:ea typeface="Montserrat"/>
                <a:cs typeface="Montserrat"/>
                <a:sym typeface="Montserrat"/>
              </a:rPr>
              <a:t>Repository Github</a:t>
            </a:r>
          </a:p>
        </p:txBody>
      </p:sp>
      <p:sp>
        <p:nvSpPr>
          <p:cNvPr name="Freeform 3" id="3"/>
          <p:cNvSpPr/>
          <p:nvPr/>
        </p:nvSpPr>
        <p:spPr>
          <a:xfrm flipH="false" flipV="false" rot="5400000">
            <a:off x="490849" y="8035912"/>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16721449" y="-155345"/>
            <a:ext cx="1075701" cy="2444776"/>
          </a:xfrm>
          <a:custGeom>
            <a:avLst/>
            <a:gdLst/>
            <a:ahLst/>
            <a:cxnLst/>
            <a:rect r="r" b="b" t="t" l="l"/>
            <a:pathLst>
              <a:path h="2444776" w="1075701">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60404" y="2289067"/>
            <a:ext cx="11567191" cy="6969233"/>
          </a:xfrm>
          <a:custGeom>
            <a:avLst/>
            <a:gdLst/>
            <a:ahLst/>
            <a:cxnLst/>
            <a:rect r="r" b="b" t="t" l="l"/>
            <a:pathLst>
              <a:path h="6969233" w="11567191">
                <a:moveTo>
                  <a:pt x="0" y="0"/>
                </a:moveTo>
                <a:lnTo>
                  <a:pt x="11567192" y="0"/>
                </a:lnTo>
                <a:lnTo>
                  <a:pt x="11567192" y="6969233"/>
                </a:lnTo>
                <a:lnTo>
                  <a:pt x="0" y="6969233"/>
                </a:lnTo>
                <a:lnTo>
                  <a:pt x="0" y="0"/>
                </a:lnTo>
                <a:close/>
              </a:path>
            </a:pathLst>
          </a:custGeom>
          <a:blipFill>
            <a:blip r:embed="rId4"/>
            <a:stretch>
              <a:fillRect l="0" t="0" r="0" b="0"/>
            </a:stretch>
          </a:blipFill>
        </p:spPr>
      </p:sp>
      <p:sp>
        <p:nvSpPr>
          <p:cNvPr name="TextBox 6" id="6"/>
          <p:cNvSpPr txBox="true"/>
          <p:nvPr/>
        </p:nvSpPr>
        <p:spPr>
          <a:xfrm rot="0">
            <a:off x="3428919" y="9370827"/>
            <a:ext cx="11058317" cy="425323"/>
          </a:xfrm>
          <a:prstGeom prst="rect">
            <a:avLst/>
          </a:prstGeom>
        </p:spPr>
        <p:txBody>
          <a:bodyPr anchor="t" rtlCol="false" tIns="0" lIns="0" bIns="0" rIns="0">
            <a:spAutoFit/>
          </a:bodyPr>
          <a:lstStyle/>
          <a:p>
            <a:pPr algn="ctr">
              <a:lnSpc>
                <a:spcPts val="3321"/>
              </a:lnSpc>
              <a:spcBef>
                <a:spcPct val="0"/>
              </a:spcBef>
            </a:pPr>
            <a:r>
              <a:rPr lang="en-US" sz="2745" u="sng">
                <a:solidFill>
                  <a:srgbClr val="253238"/>
                </a:solidFill>
                <a:latin typeface="Montserrat"/>
                <a:ea typeface="Montserrat"/>
                <a:cs typeface="Montserrat"/>
                <a:sym typeface="Montserrat"/>
                <a:hlinkClick r:id="rId5" tooltip="https://github.com/Laoode/EduView/tree/model2-testing"/>
              </a:rPr>
              <a:t>https://github.com/Laoode/EduView/tree/model2-testingtext</a:t>
            </a:r>
          </a:p>
        </p:txBody>
      </p:sp>
      <p:sp>
        <p:nvSpPr>
          <p:cNvPr name="TextBox 7" id="7"/>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6EDDD"/>
        </a:solidFill>
      </p:bgPr>
    </p:bg>
    <p:spTree>
      <p:nvGrpSpPr>
        <p:cNvPr id="1" name=""/>
        <p:cNvGrpSpPr/>
        <p:nvPr/>
      </p:nvGrpSpPr>
      <p:grpSpPr>
        <a:xfrm>
          <a:off x="0" y="0"/>
          <a:ext cx="0" cy="0"/>
          <a:chOff x="0" y="0"/>
          <a:chExt cx="0" cy="0"/>
        </a:xfrm>
      </p:grpSpPr>
      <p:sp>
        <p:nvSpPr>
          <p:cNvPr name="Freeform 2" id="2"/>
          <p:cNvSpPr/>
          <p:nvPr/>
        </p:nvSpPr>
        <p:spPr>
          <a:xfrm flipH="false" flipV="false" rot="0">
            <a:off x="544711" y="6710745"/>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28651" y="6710745"/>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4711" y="-769084"/>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128651" y="-769084"/>
            <a:ext cx="1911949" cy="4345338"/>
          </a:xfrm>
          <a:custGeom>
            <a:avLst/>
            <a:gdLst/>
            <a:ahLst/>
            <a:cxnLst/>
            <a:rect r="r" b="b" t="t" l="l"/>
            <a:pathLst>
              <a:path h="4345338" w="1911949">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544711" y="2939493"/>
            <a:ext cx="1911949" cy="4345338"/>
          </a:xfrm>
          <a:custGeom>
            <a:avLst/>
            <a:gdLst/>
            <a:ahLst/>
            <a:cxnLst/>
            <a:rect r="r" b="b" t="t" l="l"/>
            <a:pathLst>
              <a:path h="4345338" w="1911949">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7128651" y="2939493"/>
            <a:ext cx="1911949" cy="4345338"/>
          </a:xfrm>
          <a:custGeom>
            <a:avLst/>
            <a:gdLst/>
            <a:ahLst/>
            <a:cxnLst/>
            <a:rect r="r" b="b" t="t" l="l"/>
            <a:pathLst>
              <a:path h="4345338" w="1911949">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369750" y="3842984"/>
            <a:ext cx="13889550" cy="2519308"/>
          </a:xfrm>
          <a:prstGeom prst="rect">
            <a:avLst/>
          </a:prstGeom>
        </p:spPr>
        <p:txBody>
          <a:bodyPr anchor="t" rtlCol="false" tIns="0" lIns="0" bIns="0" rIns="0">
            <a:spAutoFit/>
          </a:bodyPr>
          <a:lstStyle/>
          <a:p>
            <a:pPr algn="l" marL="0" indent="0" lvl="0">
              <a:lnSpc>
                <a:spcPts val="19918"/>
              </a:lnSpc>
            </a:pPr>
            <a:r>
              <a:rPr lang="en-US" sz="16461">
                <a:solidFill>
                  <a:srgbClr val="3D3C49"/>
                </a:solidFill>
                <a:latin typeface="Montserrat"/>
                <a:ea typeface="Montserrat"/>
                <a:cs typeface="Montserrat"/>
                <a:sym typeface="Montserrat"/>
              </a:rPr>
              <a:t>Thank You</a:t>
            </a:r>
          </a:p>
        </p:txBody>
      </p:sp>
      <p:grpSp>
        <p:nvGrpSpPr>
          <p:cNvPr name="Group 9" id="9"/>
          <p:cNvGrpSpPr/>
          <p:nvPr/>
        </p:nvGrpSpPr>
        <p:grpSpPr>
          <a:xfrm rot="0">
            <a:off x="3369750" y="7284832"/>
            <a:ext cx="3086100" cy="881955"/>
            <a:chOff x="0" y="0"/>
            <a:chExt cx="812800" cy="232284"/>
          </a:xfrm>
        </p:grpSpPr>
        <p:sp>
          <p:nvSpPr>
            <p:cNvPr name="Freeform 10" id="10"/>
            <p:cNvSpPr/>
            <p:nvPr/>
          </p:nvSpPr>
          <p:spPr>
            <a:xfrm flipH="false" flipV="false" rot="0">
              <a:off x="0" y="0"/>
              <a:ext cx="812800" cy="232284"/>
            </a:xfrm>
            <a:custGeom>
              <a:avLst/>
              <a:gdLst/>
              <a:ahLst/>
              <a:cxnLst/>
              <a:rect r="r" b="b" t="t" l="l"/>
              <a:pathLst>
                <a:path h="232284" w="812800">
                  <a:moveTo>
                    <a:pt x="0" y="0"/>
                  </a:moveTo>
                  <a:lnTo>
                    <a:pt x="812800" y="0"/>
                  </a:lnTo>
                  <a:lnTo>
                    <a:pt x="812800" y="232284"/>
                  </a:lnTo>
                  <a:lnTo>
                    <a:pt x="0" y="232284"/>
                  </a:lnTo>
                  <a:close/>
                </a:path>
              </a:pathLst>
            </a:custGeom>
            <a:solidFill>
              <a:srgbClr val="88D499"/>
            </a:solidFill>
          </p:spPr>
        </p:sp>
        <p:sp>
          <p:nvSpPr>
            <p:cNvPr name="TextBox 11" id="11"/>
            <p:cNvSpPr txBox="true"/>
            <p:nvPr/>
          </p:nvSpPr>
          <p:spPr>
            <a:xfrm>
              <a:off x="0" y="-57150"/>
              <a:ext cx="812800" cy="289434"/>
            </a:xfrm>
            <a:prstGeom prst="rect">
              <a:avLst/>
            </a:prstGeom>
          </p:spPr>
          <p:txBody>
            <a:bodyPr anchor="ctr" rtlCol="false" tIns="50800" lIns="50800" bIns="50800" rIns="50800"/>
            <a:lstStyle/>
            <a:p>
              <a:pPr algn="ctr">
                <a:lnSpc>
                  <a:spcPts val="3852"/>
                </a:lnSpc>
              </a:pPr>
            </a:p>
          </p:txBody>
        </p:sp>
      </p:grpSp>
      <p:sp>
        <p:nvSpPr>
          <p:cNvPr name="Freeform 12" id="12"/>
          <p:cNvSpPr/>
          <p:nvPr/>
        </p:nvSpPr>
        <p:spPr>
          <a:xfrm flipH="false" flipV="false" rot="0">
            <a:off x="3369750" y="2307685"/>
            <a:ext cx="416467" cy="631808"/>
          </a:xfrm>
          <a:custGeom>
            <a:avLst/>
            <a:gdLst/>
            <a:ahLst/>
            <a:cxnLst/>
            <a:rect r="r" b="b" t="t" l="l"/>
            <a:pathLst>
              <a:path h="631808" w="416467">
                <a:moveTo>
                  <a:pt x="0" y="0"/>
                </a:moveTo>
                <a:lnTo>
                  <a:pt x="416466" y="0"/>
                </a:lnTo>
                <a:lnTo>
                  <a:pt x="416466" y="631808"/>
                </a:lnTo>
                <a:lnTo>
                  <a:pt x="0" y="631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4012638" y="2330109"/>
            <a:ext cx="6935572" cy="529811"/>
          </a:xfrm>
          <a:prstGeom prst="rect">
            <a:avLst/>
          </a:prstGeom>
        </p:spPr>
        <p:txBody>
          <a:bodyPr anchor="t" rtlCol="false" tIns="0" lIns="0" bIns="0" rIns="0">
            <a:spAutoFit/>
          </a:bodyPr>
          <a:lstStyle/>
          <a:p>
            <a:pPr algn="l" marL="0" indent="0" lvl="0">
              <a:lnSpc>
                <a:spcPts val="4397"/>
              </a:lnSpc>
              <a:spcBef>
                <a:spcPct val="0"/>
              </a:spcBef>
            </a:pPr>
            <a:r>
              <a:rPr lang="en-US" sz="3141">
                <a:solidFill>
                  <a:srgbClr val="3D3C49"/>
                </a:solidFill>
                <a:latin typeface="Montserrat"/>
                <a:ea typeface="Montserrat"/>
                <a:cs typeface="Montserrat"/>
                <a:sym typeface="Montserrat"/>
              </a:rPr>
              <a:t>Universitas Halu Oleo</a:t>
            </a:r>
          </a:p>
        </p:txBody>
      </p:sp>
      <p:sp>
        <p:nvSpPr>
          <p:cNvPr name="Freeform 14" id="14"/>
          <p:cNvSpPr/>
          <p:nvPr/>
        </p:nvSpPr>
        <p:spPr>
          <a:xfrm flipH="false" flipV="false" rot="0">
            <a:off x="3235571" y="2264664"/>
            <a:ext cx="684824" cy="698800"/>
          </a:xfrm>
          <a:custGeom>
            <a:avLst/>
            <a:gdLst/>
            <a:ahLst/>
            <a:cxnLst/>
            <a:rect r="r" b="b" t="t" l="l"/>
            <a:pathLst>
              <a:path h="698800" w="684824">
                <a:moveTo>
                  <a:pt x="0" y="0"/>
                </a:moveTo>
                <a:lnTo>
                  <a:pt x="684824" y="0"/>
                </a:lnTo>
                <a:lnTo>
                  <a:pt x="684824" y="698800"/>
                </a:lnTo>
                <a:lnTo>
                  <a:pt x="0" y="698800"/>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CA0"/>
        </a:solidFill>
      </p:bgPr>
    </p:bg>
    <p:spTree>
      <p:nvGrpSpPr>
        <p:cNvPr id="1" name=""/>
        <p:cNvGrpSpPr/>
        <p:nvPr/>
      </p:nvGrpSpPr>
      <p:grpSpPr>
        <a:xfrm>
          <a:off x="0" y="0"/>
          <a:ext cx="0" cy="0"/>
          <a:chOff x="0" y="0"/>
          <a:chExt cx="0" cy="0"/>
        </a:xfrm>
      </p:grpSpPr>
      <p:sp>
        <p:nvSpPr>
          <p:cNvPr name="Freeform 2" id="2"/>
          <p:cNvSpPr/>
          <p:nvPr/>
        </p:nvSpPr>
        <p:spPr>
          <a:xfrm flipH="false" flipV="false" rot="0">
            <a:off x="-294833" y="3069395"/>
            <a:ext cx="18437237" cy="8229600"/>
          </a:xfrm>
          <a:custGeom>
            <a:avLst/>
            <a:gdLst/>
            <a:ahLst/>
            <a:cxnLst/>
            <a:rect r="r" b="b" t="t" l="l"/>
            <a:pathLst>
              <a:path h="8229600" w="18437237">
                <a:moveTo>
                  <a:pt x="0" y="0"/>
                </a:moveTo>
                <a:lnTo>
                  <a:pt x="18437237" y="0"/>
                </a:lnTo>
                <a:lnTo>
                  <a:pt x="18437237" y="8229600"/>
                </a:lnTo>
                <a:lnTo>
                  <a:pt x="0" y="8229600"/>
                </a:lnTo>
                <a:lnTo>
                  <a:pt x="0" y="0"/>
                </a:lnTo>
                <a:close/>
              </a:path>
            </a:pathLst>
          </a:custGeom>
          <a:blipFill>
            <a:blip r:embed="rId2">
              <a:alphaModFix amt="72000"/>
            </a:blip>
            <a:stretch>
              <a:fillRect l="0" t="-6989" r="0" b="-6989"/>
            </a:stretch>
          </a:blipFill>
        </p:spPr>
      </p:sp>
      <p:grpSp>
        <p:nvGrpSpPr>
          <p:cNvPr name="Group 3" id="3"/>
          <p:cNvGrpSpPr/>
          <p:nvPr/>
        </p:nvGrpSpPr>
        <p:grpSpPr>
          <a:xfrm rot="0">
            <a:off x="-294833" y="9596668"/>
            <a:ext cx="18877666" cy="944931"/>
            <a:chOff x="0" y="0"/>
            <a:chExt cx="4971896" cy="248871"/>
          </a:xfrm>
        </p:grpSpPr>
        <p:sp>
          <p:nvSpPr>
            <p:cNvPr name="Freeform 4" id="4"/>
            <p:cNvSpPr/>
            <p:nvPr/>
          </p:nvSpPr>
          <p:spPr>
            <a:xfrm flipH="false" flipV="false" rot="0">
              <a:off x="0" y="0"/>
              <a:ext cx="4971896" cy="248871"/>
            </a:xfrm>
            <a:custGeom>
              <a:avLst/>
              <a:gdLst/>
              <a:ahLst/>
              <a:cxnLst/>
              <a:rect r="r" b="b" t="t" l="l"/>
              <a:pathLst>
                <a:path h="248871" w="4971896">
                  <a:moveTo>
                    <a:pt x="0" y="0"/>
                  </a:moveTo>
                  <a:lnTo>
                    <a:pt x="4971896" y="0"/>
                  </a:lnTo>
                  <a:lnTo>
                    <a:pt x="4971896" y="248871"/>
                  </a:lnTo>
                  <a:lnTo>
                    <a:pt x="0" y="248871"/>
                  </a:lnTo>
                  <a:close/>
                </a:path>
              </a:pathLst>
            </a:custGeom>
            <a:solidFill>
              <a:srgbClr val="F6EDDD"/>
            </a:solidFill>
          </p:spPr>
        </p:sp>
        <p:sp>
          <p:nvSpPr>
            <p:cNvPr name="TextBox 5" id="5"/>
            <p:cNvSpPr txBox="true"/>
            <p:nvPr/>
          </p:nvSpPr>
          <p:spPr>
            <a:xfrm>
              <a:off x="0" y="-47625"/>
              <a:ext cx="4971896" cy="296496"/>
            </a:xfrm>
            <a:prstGeom prst="rect">
              <a:avLst/>
            </a:prstGeom>
          </p:spPr>
          <p:txBody>
            <a:bodyPr anchor="ctr" rtlCol="false" tIns="50800" lIns="50800" bIns="50800" rIns="50800"/>
            <a:lstStyle/>
            <a:p>
              <a:pPr algn="ctr">
                <a:lnSpc>
                  <a:spcPts val="3012"/>
                </a:lnSpc>
              </a:pPr>
            </a:p>
          </p:txBody>
        </p:sp>
      </p:grpSp>
      <p:sp>
        <p:nvSpPr>
          <p:cNvPr name="Freeform 6" id="6"/>
          <p:cNvSpPr/>
          <p:nvPr/>
        </p:nvSpPr>
        <p:spPr>
          <a:xfrm flipH="false" flipV="false" rot="0">
            <a:off x="16721449" y="-266124"/>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8113" y="-129126"/>
            <a:ext cx="6489402" cy="7466792"/>
          </a:xfrm>
          <a:custGeom>
            <a:avLst/>
            <a:gdLst/>
            <a:ahLst/>
            <a:cxnLst/>
            <a:rect r="r" b="b" t="t" l="l"/>
            <a:pathLst>
              <a:path h="7466792" w="6489402">
                <a:moveTo>
                  <a:pt x="0" y="0"/>
                </a:moveTo>
                <a:lnTo>
                  <a:pt x="6489402" y="0"/>
                </a:lnTo>
                <a:lnTo>
                  <a:pt x="6489402" y="7466792"/>
                </a:lnTo>
                <a:lnTo>
                  <a:pt x="0" y="7466792"/>
                </a:lnTo>
                <a:lnTo>
                  <a:pt x="0" y="0"/>
                </a:lnTo>
                <a:close/>
              </a:path>
            </a:pathLst>
          </a:custGeom>
          <a:blipFill>
            <a:blip r:embed="rId5"/>
            <a:stretch>
              <a:fillRect l="0" t="0" r="0" b="-765"/>
            </a:stretch>
          </a:blipFill>
        </p:spPr>
      </p:sp>
      <p:sp>
        <p:nvSpPr>
          <p:cNvPr name="Freeform 8" id="8"/>
          <p:cNvSpPr/>
          <p:nvPr/>
        </p:nvSpPr>
        <p:spPr>
          <a:xfrm flipH="false" flipV="false" rot="0">
            <a:off x="0" y="6687915"/>
            <a:ext cx="18288000" cy="6116806"/>
          </a:xfrm>
          <a:custGeom>
            <a:avLst/>
            <a:gdLst/>
            <a:ahLst/>
            <a:cxnLst/>
            <a:rect r="r" b="b" t="t" l="l"/>
            <a:pathLst>
              <a:path h="6116806" w="18288000">
                <a:moveTo>
                  <a:pt x="0" y="0"/>
                </a:moveTo>
                <a:lnTo>
                  <a:pt x="18288000" y="0"/>
                </a:lnTo>
                <a:lnTo>
                  <a:pt x="18288000" y="6116806"/>
                </a:lnTo>
                <a:lnTo>
                  <a:pt x="0" y="6116806"/>
                </a:lnTo>
                <a:lnTo>
                  <a:pt x="0" y="0"/>
                </a:lnTo>
                <a:close/>
              </a:path>
            </a:pathLst>
          </a:custGeom>
          <a:blipFill>
            <a:blip r:embed="rId6"/>
            <a:stretch>
              <a:fillRect l="-747" t="-31516" r="0" b="-31516"/>
            </a:stretch>
          </a:blipFill>
        </p:spPr>
      </p:sp>
      <p:grpSp>
        <p:nvGrpSpPr>
          <p:cNvPr name="Group 9" id="9"/>
          <p:cNvGrpSpPr/>
          <p:nvPr/>
        </p:nvGrpSpPr>
        <p:grpSpPr>
          <a:xfrm rot="0">
            <a:off x="6153870" y="469938"/>
            <a:ext cx="12134130" cy="5198915"/>
            <a:chOff x="0" y="0"/>
            <a:chExt cx="16178840" cy="6931886"/>
          </a:xfrm>
        </p:grpSpPr>
        <p:sp>
          <p:nvSpPr>
            <p:cNvPr name="TextBox 10" id="10"/>
            <p:cNvSpPr txBox="true"/>
            <p:nvPr/>
          </p:nvSpPr>
          <p:spPr>
            <a:xfrm rot="0">
              <a:off x="2190218" y="1706033"/>
              <a:ext cx="11798404" cy="4129193"/>
            </a:xfrm>
            <a:prstGeom prst="rect">
              <a:avLst/>
            </a:prstGeom>
          </p:spPr>
          <p:txBody>
            <a:bodyPr anchor="t" rtlCol="false" tIns="0" lIns="0" bIns="0" rIns="0">
              <a:spAutoFit/>
            </a:bodyPr>
            <a:lstStyle/>
            <a:p>
              <a:pPr algn="ctr">
                <a:lnSpc>
                  <a:spcPts val="3079"/>
                </a:lnSpc>
                <a:spcBef>
                  <a:spcPct val="0"/>
                </a:spcBef>
              </a:pPr>
              <a:r>
                <a:rPr lang="en-US" sz="2199">
                  <a:solidFill>
                    <a:srgbClr val="545454"/>
                  </a:solidFill>
                  <a:latin typeface="TT Fors"/>
                  <a:ea typeface="TT Fors"/>
                  <a:cs typeface="TT Fors"/>
                  <a:sym typeface="TT Fors"/>
                </a:rPr>
                <a:t>Education system pressure, result-focused culture, and social environment are the main factors behind dis</a:t>
              </a:r>
              <a:r>
                <a:rPr lang="en-US" sz="2199">
                  <a:solidFill>
                    <a:srgbClr val="545454"/>
                  </a:solidFill>
                  <a:latin typeface="TT Fors"/>
                  <a:ea typeface="TT Fors"/>
                  <a:cs typeface="TT Fors"/>
                  <a:sym typeface="TT Fors"/>
                </a:rPr>
                <a:t>h</a:t>
              </a:r>
              <a:r>
                <a:rPr lang="en-US" sz="2199">
                  <a:solidFill>
                    <a:srgbClr val="545454"/>
                  </a:solidFill>
                  <a:latin typeface="TT Fors"/>
                  <a:ea typeface="TT Fors"/>
                  <a:cs typeface="TT Fors"/>
                  <a:sym typeface="TT Fors"/>
                </a:rPr>
                <a:t>onesty in Indonesia’s education. The system’s</a:t>
              </a:r>
              <a:r>
                <a:rPr lang="en-US" b="true" sz="2199">
                  <a:solidFill>
                    <a:srgbClr val="6366F1"/>
                  </a:solidFill>
                  <a:latin typeface="TT Fors Bold"/>
                  <a:ea typeface="TT Fors Bold"/>
                  <a:cs typeface="TT Fors Bold"/>
                  <a:sym typeface="TT Fors Bold"/>
                </a:rPr>
                <a:t> </a:t>
              </a:r>
              <a:r>
                <a:rPr lang="en-US" sz="2199">
                  <a:solidFill>
                    <a:srgbClr val="545454"/>
                  </a:solidFill>
                  <a:latin typeface="TT Fors"/>
                  <a:ea typeface="TT Fors"/>
                  <a:cs typeface="TT Fors"/>
                  <a:sym typeface="TT Fors"/>
                </a:rPr>
                <a:t>demand for</a:t>
              </a:r>
              <a:r>
                <a:rPr lang="en-US" b="true" sz="2199">
                  <a:solidFill>
                    <a:srgbClr val="6366F1"/>
                  </a:solidFill>
                  <a:latin typeface="TT Fors Bold"/>
                  <a:ea typeface="TT Fors Bold"/>
                  <a:cs typeface="TT Fors Bold"/>
                  <a:sym typeface="TT Fors Bold"/>
                </a:rPr>
                <a:t> high grades</a:t>
              </a:r>
              <a:r>
                <a:rPr lang="en-US" sz="2199">
                  <a:solidFill>
                    <a:srgbClr val="545454"/>
                  </a:solidFill>
                  <a:latin typeface="TT Fors"/>
                  <a:ea typeface="TT Fors"/>
                  <a:cs typeface="TT Fors"/>
                  <a:sym typeface="TT Fors"/>
                </a:rPr>
                <a:t> often pushes students and teachers to</a:t>
              </a:r>
              <a:r>
                <a:rPr lang="en-US" b="true" sz="2199">
                  <a:solidFill>
                    <a:srgbClr val="6366F1"/>
                  </a:solidFill>
                  <a:latin typeface="TT Fors Bold"/>
                  <a:ea typeface="TT Fors Bold"/>
                  <a:cs typeface="TT Fors Bold"/>
                  <a:sym typeface="TT Fors Bold"/>
                </a:rPr>
                <a:t> cheat or manipulate scores</a:t>
              </a:r>
              <a:r>
                <a:rPr lang="en-US" sz="2199">
                  <a:solidFill>
                    <a:srgbClr val="545454"/>
                  </a:solidFill>
                  <a:latin typeface="TT Fors"/>
                  <a:ea typeface="TT Fors"/>
                  <a:cs typeface="TT Fors"/>
                  <a:sym typeface="TT Fors"/>
                </a:rPr>
                <a:t>. </a:t>
              </a:r>
              <a:r>
                <a:rPr lang="en-US" b="true" sz="2199">
                  <a:solidFill>
                    <a:srgbClr val="6366F1"/>
                  </a:solidFill>
                  <a:latin typeface="TT Fors Bold"/>
                  <a:ea typeface="TT Fors Bold"/>
                  <a:cs typeface="TT Fors Bold"/>
                  <a:sym typeface="TT Fors Bold"/>
                </a:rPr>
                <a:t>Prioritizing results over understanding</a:t>
              </a:r>
              <a:r>
                <a:rPr lang="en-US" sz="2199">
                  <a:solidFill>
                    <a:srgbClr val="545454"/>
                  </a:solidFill>
                  <a:latin typeface="TT Fors"/>
                  <a:ea typeface="TT Fors"/>
                  <a:cs typeface="TT Fors"/>
                  <a:sym typeface="TT Fors"/>
                </a:rPr>
                <a:t> makes students choose shortcuts instead of learning honestly. Combined with social norms that overlook</a:t>
              </a:r>
              <a:r>
                <a:rPr lang="en-US" b="true" sz="2199">
                  <a:solidFill>
                    <a:srgbClr val="6366F1"/>
                  </a:solidFill>
                  <a:latin typeface="TT Fors Bold"/>
                  <a:ea typeface="TT Fors Bold"/>
                  <a:cs typeface="TT Fors Bold"/>
                  <a:sym typeface="TT Fors Bold"/>
                </a:rPr>
                <a:t> academic integrity</a:t>
              </a:r>
              <a:r>
                <a:rPr lang="en-US" sz="2199">
                  <a:solidFill>
                    <a:srgbClr val="545454"/>
                  </a:solidFill>
                  <a:latin typeface="TT Fors"/>
                  <a:ea typeface="TT Fors"/>
                  <a:cs typeface="TT Fors"/>
                  <a:sym typeface="TT Fors"/>
                </a:rPr>
                <a:t>, this issue continues and is hard to stop.</a:t>
              </a:r>
            </a:p>
          </p:txBody>
        </p:sp>
        <p:sp>
          <p:nvSpPr>
            <p:cNvPr name="TextBox 11" id="11"/>
            <p:cNvSpPr txBox="true"/>
            <p:nvPr/>
          </p:nvSpPr>
          <p:spPr>
            <a:xfrm rot="0">
              <a:off x="0" y="95250"/>
              <a:ext cx="16178840" cy="912283"/>
            </a:xfrm>
            <a:prstGeom prst="rect">
              <a:avLst/>
            </a:prstGeom>
          </p:spPr>
          <p:txBody>
            <a:bodyPr anchor="t" rtlCol="false" tIns="0" lIns="0" bIns="0" rIns="0">
              <a:spAutoFit/>
            </a:bodyPr>
            <a:lstStyle/>
            <a:p>
              <a:pPr algn="ctr">
                <a:lnSpc>
                  <a:spcPts val="5000"/>
                </a:lnSpc>
              </a:pPr>
              <a:r>
                <a:rPr lang="en-US" b="true" sz="5000" spc="-250">
                  <a:solidFill>
                    <a:srgbClr val="3D3C49"/>
                  </a:solidFill>
                  <a:latin typeface="TT Norms Bold"/>
                  <a:ea typeface="TT Norms Bold"/>
                  <a:cs typeface="TT Norms Bold"/>
                  <a:sym typeface="TT Norms Bold"/>
                </a:rPr>
                <a:t>Disclaimer</a:t>
              </a:r>
            </a:p>
          </p:txBody>
        </p:sp>
        <p:sp>
          <p:nvSpPr>
            <p:cNvPr name="TextBox 12" id="12"/>
            <p:cNvSpPr txBox="true"/>
            <p:nvPr/>
          </p:nvSpPr>
          <p:spPr>
            <a:xfrm rot="0">
              <a:off x="2262874" y="6535646"/>
              <a:ext cx="6167856" cy="396240"/>
            </a:xfrm>
            <a:prstGeom prst="rect">
              <a:avLst/>
            </a:prstGeom>
          </p:spPr>
          <p:txBody>
            <a:bodyPr anchor="t" rtlCol="false" tIns="0" lIns="0" bIns="0" rIns="0">
              <a:spAutoFit/>
            </a:bodyPr>
            <a:lstStyle/>
            <a:p>
              <a:pPr algn="r">
                <a:lnSpc>
                  <a:spcPts val="2519"/>
                </a:lnSpc>
              </a:pPr>
              <a:r>
                <a:rPr lang="en-US" b="true" sz="1799">
                  <a:solidFill>
                    <a:srgbClr val="6366F1"/>
                  </a:solidFill>
                  <a:latin typeface="TT Fors Bold"/>
                  <a:ea typeface="TT Fors Bold"/>
                  <a:cs typeface="TT Fors Bold"/>
                  <a:sym typeface="TT Fors Bold"/>
                </a:rPr>
                <a:t>NEXT</a:t>
              </a:r>
            </a:p>
          </p:txBody>
        </p:sp>
        <p:sp>
          <p:nvSpPr>
            <p:cNvPr name="AutoShape 13" id="13"/>
            <p:cNvSpPr/>
            <p:nvPr/>
          </p:nvSpPr>
          <p:spPr>
            <a:xfrm>
              <a:off x="8606285" y="6778216"/>
              <a:ext cx="445447" cy="0"/>
            </a:xfrm>
            <a:prstGeom prst="line">
              <a:avLst/>
            </a:prstGeom>
            <a:ln cap="flat" w="50800">
              <a:solidFill>
                <a:srgbClr val="CB6CE6"/>
              </a:solidFill>
              <a:prstDash val="solid"/>
              <a:headEnd type="none" len="sm" w="sm"/>
              <a:tailEnd type="arrow" len="sm" w="med"/>
            </a:ln>
          </p:spPr>
        </p:sp>
      </p:grpSp>
      <p:sp>
        <p:nvSpPr>
          <p:cNvPr name="TextBox 14" id="14"/>
          <p:cNvSpPr txBox="true"/>
          <p:nvPr/>
        </p:nvSpPr>
        <p:spPr>
          <a:xfrm rot="0">
            <a:off x="14362131" y="6307348"/>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CA0"/>
        </a:solidFill>
      </p:bgPr>
    </p:bg>
    <p:spTree>
      <p:nvGrpSpPr>
        <p:cNvPr id="1" name=""/>
        <p:cNvGrpSpPr/>
        <p:nvPr/>
      </p:nvGrpSpPr>
      <p:grpSpPr>
        <a:xfrm>
          <a:off x="0" y="0"/>
          <a:ext cx="0" cy="0"/>
          <a:chOff x="0" y="0"/>
          <a:chExt cx="0" cy="0"/>
        </a:xfrm>
      </p:grpSpPr>
      <p:sp>
        <p:nvSpPr>
          <p:cNvPr name="Freeform 2" id="2"/>
          <p:cNvSpPr/>
          <p:nvPr/>
        </p:nvSpPr>
        <p:spPr>
          <a:xfrm flipH="false" flipV="false" rot="0">
            <a:off x="-294833" y="3069395"/>
            <a:ext cx="18437237" cy="8229600"/>
          </a:xfrm>
          <a:custGeom>
            <a:avLst/>
            <a:gdLst/>
            <a:ahLst/>
            <a:cxnLst/>
            <a:rect r="r" b="b" t="t" l="l"/>
            <a:pathLst>
              <a:path h="8229600" w="18437237">
                <a:moveTo>
                  <a:pt x="0" y="0"/>
                </a:moveTo>
                <a:lnTo>
                  <a:pt x="18437237" y="0"/>
                </a:lnTo>
                <a:lnTo>
                  <a:pt x="18437237" y="8229600"/>
                </a:lnTo>
                <a:lnTo>
                  <a:pt x="0" y="8229600"/>
                </a:lnTo>
                <a:lnTo>
                  <a:pt x="0" y="0"/>
                </a:lnTo>
                <a:close/>
              </a:path>
            </a:pathLst>
          </a:custGeom>
          <a:blipFill>
            <a:blip r:embed="rId2">
              <a:alphaModFix amt="72000"/>
            </a:blip>
            <a:stretch>
              <a:fillRect l="0" t="-6989" r="0" b="-6989"/>
            </a:stretch>
          </a:blipFill>
        </p:spPr>
      </p:sp>
      <p:grpSp>
        <p:nvGrpSpPr>
          <p:cNvPr name="Group 3" id="3"/>
          <p:cNvGrpSpPr/>
          <p:nvPr/>
        </p:nvGrpSpPr>
        <p:grpSpPr>
          <a:xfrm rot="0">
            <a:off x="-294833" y="9596668"/>
            <a:ext cx="18877666" cy="944931"/>
            <a:chOff x="0" y="0"/>
            <a:chExt cx="4971896" cy="248871"/>
          </a:xfrm>
        </p:grpSpPr>
        <p:sp>
          <p:nvSpPr>
            <p:cNvPr name="Freeform 4" id="4"/>
            <p:cNvSpPr/>
            <p:nvPr/>
          </p:nvSpPr>
          <p:spPr>
            <a:xfrm flipH="false" flipV="false" rot="0">
              <a:off x="0" y="0"/>
              <a:ext cx="4971896" cy="248871"/>
            </a:xfrm>
            <a:custGeom>
              <a:avLst/>
              <a:gdLst/>
              <a:ahLst/>
              <a:cxnLst/>
              <a:rect r="r" b="b" t="t" l="l"/>
              <a:pathLst>
                <a:path h="248871" w="4971896">
                  <a:moveTo>
                    <a:pt x="0" y="0"/>
                  </a:moveTo>
                  <a:lnTo>
                    <a:pt x="4971896" y="0"/>
                  </a:lnTo>
                  <a:lnTo>
                    <a:pt x="4971896" y="248871"/>
                  </a:lnTo>
                  <a:lnTo>
                    <a:pt x="0" y="248871"/>
                  </a:lnTo>
                  <a:close/>
                </a:path>
              </a:pathLst>
            </a:custGeom>
            <a:solidFill>
              <a:srgbClr val="F6EDDD"/>
            </a:solidFill>
          </p:spPr>
        </p:sp>
        <p:sp>
          <p:nvSpPr>
            <p:cNvPr name="TextBox 5" id="5"/>
            <p:cNvSpPr txBox="true"/>
            <p:nvPr/>
          </p:nvSpPr>
          <p:spPr>
            <a:xfrm>
              <a:off x="0" y="-47625"/>
              <a:ext cx="4971896" cy="296496"/>
            </a:xfrm>
            <a:prstGeom prst="rect">
              <a:avLst/>
            </a:prstGeom>
          </p:spPr>
          <p:txBody>
            <a:bodyPr anchor="ctr" rtlCol="false" tIns="50800" lIns="50800" bIns="50800" rIns="50800"/>
            <a:lstStyle/>
            <a:p>
              <a:pPr algn="ctr">
                <a:lnSpc>
                  <a:spcPts val="3012"/>
                </a:lnSpc>
              </a:pPr>
            </a:p>
          </p:txBody>
        </p:sp>
      </p:grpSp>
      <p:sp>
        <p:nvSpPr>
          <p:cNvPr name="Freeform 6" id="6"/>
          <p:cNvSpPr/>
          <p:nvPr/>
        </p:nvSpPr>
        <p:spPr>
          <a:xfrm flipH="false" flipV="false" rot="0">
            <a:off x="16721449" y="-266124"/>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588734" y="3404496"/>
            <a:ext cx="4138701" cy="4288809"/>
          </a:xfrm>
          <a:custGeom>
            <a:avLst/>
            <a:gdLst/>
            <a:ahLst/>
            <a:cxnLst/>
            <a:rect r="r" b="b" t="t" l="l"/>
            <a:pathLst>
              <a:path h="4288809" w="4138701">
                <a:moveTo>
                  <a:pt x="0" y="0"/>
                </a:moveTo>
                <a:lnTo>
                  <a:pt x="4138700" y="0"/>
                </a:lnTo>
                <a:lnTo>
                  <a:pt x="4138700" y="4288809"/>
                </a:lnTo>
                <a:lnTo>
                  <a:pt x="0" y="4288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2081499"/>
            <a:ext cx="5422264" cy="1024261"/>
          </a:xfrm>
          <a:prstGeom prst="rect">
            <a:avLst/>
          </a:prstGeom>
        </p:spPr>
        <p:txBody>
          <a:bodyPr anchor="t" rtlCol="false" tIns="0" lIns="0" bIns="0" rIns="0">
            <a:spAutoFit/>
          </a:bodyPr>
          <a:lstStyle/>
          <a:p>
            <a:pPr algn="l">
              <a:lnSpc>
                <a:spcPts val="7700"/>
              </a:lnSpc>
            </a:pPr>
            <a:r>
              <a:rPr lang="en-US" sz="7700" spc="-385" b="true">
                <a:solidFill>
                  <a:srgbClr val="3D3C49"/>
                </a:solidFill>
                <a:latin typeface="TT Norms Bold"/>
                <a:ea typeface="TT Norms Bold"/>
                <a:cs typeface="TT Norms Bold"/>
                <a:sym typeface="TT Norms Bold"/>
              </a:rPr>
              <a:t>The Problem</a:t>
            </a:r>
          </a:p>
        </p:txBody>
      </p:sp>
      <p:sp>
        <p:nvSpPr>
          <p:cNvPr name="Freeform 9" id="9"/>
          <p:cNvSpPr/>
          <p:nvPr/>
        </p:nvSpPr>
        <p:spPr>
          <a:xfrm flipH="false" flipV="false" rot="0">
            <a:off x="1526358" y="3767697"/>
            <a:ext cx="3317558" cy="4114800"/>
          </a:xfrm>
          <a:custGeom>
            <a:avLst/>
            <a:gdLst/>
            <a:ahLst/>
            <a:cxnLst/>
            <a:rect r="r" b="b" t="t" l="l"/>
            <a:pathLst>
              <a:path h="4114800" w="3317558">
                <a:moveTo>
                  <a:pt x="0" y="0"/>
                </a:moveTo>
                <a:lnTo>
                  <a:pt x="3317557" y="0"/>
                </a:lnTo>
                <a:lnTo>
                  <a:pt x="331755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491057" y="8034897"/>
            <a:ext cx="3388159" cy="834766"/>
          </a:xfrm>
          <a:prstGeom prst="rect">
            <a:avLst/>
          </a:prstGeom>
        </p:spPr>
        <p:txBody>
          <a:bodyPr anchor="t" rtlCol="false" tIns="0" lIns="0" bIns="0" rIns="0">
            <a:spAutoFit/>
          </a:bodyPr>
          <a:lstStyle/>
          <a:p>
            <a:pPr algn="ctr">
              <a:lnSpc>
                <a:spcPts val="6166"/>
              </a:lnSpc>
            </a:pPr>
            <a:r>
              <a:rPr lang="en-US" b="true" sz="6490" spc="-162">
                <a:solidFill>
                  <a:srgbClr val="3D3C49"/>
                </a:solidFill>
                <a:latin typeface="Montserrat Bold"/>
                <a:ea typeface="Montserrat Bold"/>
                <a:cs typeface="Montserrat Bold"/>
                <a:sym typeface="Montserrat Bold"/>
              </a:rPr>
              <a:t>Student</a:t>
            </a:r>
          </a:p>
        </p:txBody>
      </p:sp>
      <p:sp>
        <p:nvSpPr>
          <p:cNvPr name="Freeform 11" id="11"/>
          <p:cNvSpPr/>
          <p:nvPr/>
        </p:nvSpPr>
        <p:spPr>
          <a:xfrm flipH="false" flipV="false" rot="0">
            <a:off x="5906494" y="4459920"/>
            <a:ext cx="4615440" cy="3726967"/>
          </a:xfrm>
          <a:custGeom>
            <a:avLst/>
            <a:gdLst/>
            <a:ahLst/>
            <a:cxnLst/>
            <a:rect r="r" b="b" t="t" l="l"/>
            <a:pathLst>
              <a:path h="3726967" w="4615440">
                <a:moveTo>
                  <a:pt x="0" y="0"/>
                </a:moveTo>
                <a:lnTo>
                  <a:pt x="4615440" y="0"/>
                </a:lnTo>
                <a:lnTo>
                  <a:pt x="4615440" y="3726968"/>
                </a:lnTo>
                <a:lnTo>
                  <a:pt x="0" y="3726968"/>
                </a:lnTo>
                <a:lnTo>
                  <a:pt x="0" y="0"/>
                </a:lnTo>
                <a:close/>
              </a:path>
            </a:pathLst>
          </a:custGeom>
          <a:blipFill>
            <a:blip r:embed="rId9"/>
            <a:stretch>
              <a:fillRect l="0" t="0" r="0" b="0"/>
            </a:stretch>
          </a:blipFill>
        </p:spPr>
      </p:sp>
      <p:sp>
        <p:nvSpPr>
          <p:cNvPr name="TextBox 12" id="12"/>
          <p:cNvSpPr txBox="true"/>
          <p:nvPr/>
        </p:nvSpPr>
        <p:spPr>
          <a:xfrm rot="0">
            <a:off x="11838972" y="7845705"/>
            <a:ext cx="3388159" cy="834766"/>
          </a:xfrm>
          <a:prstGeom prst="rect">
            <a:avLst/>
          </a:prstGeom>
        </p:spPr>
        <p:txBody>
          <a:bodyPr anchor="t" rtlCol="false" tIns="0" lIns="0" bIns="0" rIns="0">
            <a:spAutoFit/>
          </a:bodyPr>
          <a:lstStyle/>
          <a:p>
            <a:pPr algn="ctr">
              <a:lnSpc>
                <a:spcPts val="6166"/>
              </a:lnSpc>
            </a:pPr>
            <a:r>
              <a:rPr lang="en-US" b="true" sz="6490" spc="-162">
                <a:solidFill>
                  <a:srgbClr val="3D3C49"/>
                </a:solidFill>
                <a:latin typeface="Montserrat Bold"/>
                <a:ea typeface="Montserrat Bold"/>
                <a:cs typeface="Montserrat Bold"/>
                <a:sym typeface="Montserrat Bold"/>
              </a:rPr>
              <a:t>System</a:t>
            </a:r>
          </a:p>
        </p:txBody>
      </p:sp>
      <p:sp>
        <p:nvSpPr>
          <p:cNvPr name="TextBox 13" id="13"/>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8A0"/>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7259300" cy="9258300"/>
            <a:chOff x="0" y="0"/>
            <a:chExt cx="4545659" cy="2438400"/>
          </a:xfrm>
        </p:grpSpPr>
        <p:sp>
          <p:nvSpPr>
            <p:cNvPr name="Freeform 3" id="3"/>
            <p:cNvSpPr/>
            <p:nvPr/>
          </p:nvSpPr>
          <p:spPr>
            <a:xfrm flipH="false" flipV="false" rot="0">
              <a:off x="0" y="0"/>
              <a:ext cx="4545659" cy="2438400"/>
            </a:xfrm>
            <a:custGeom>
              <a:avLst/>
              <a:gdLst/>
              <a:ahLst/>
              <a:cxnLst/>
              <a:rect r="r" b="b" t="t" l="l"/>
              <a:pathLst>
                <a:path h="2438400" w="4545659">
                  <a:moveTo>
                    <a:pt x="0" y="0"/>
                  </a:moveTo>
                  <a:lnTo>
                    <a:pt x="4545659" y="0"/>
                  </a:lnTo>
                  <a:lnTo>
                    <a:pt x="4545659" y="2438400"/>
                  </a:lnTo>
                  <a:lnTo>
                    <a:pt x="0" y="2438400"/>
                  </a:lnTo>
                  <a:close/>
                </a:path>
              </a:pathLst>
            </a:custGeom>
            <a:solidFill>
              <a:srgbClr val="F6EDDD"/>
            </a:solidFill>
          </p:spPr>
        </p:sp>
        <p:sp>
          <p:nvSpPr>
            <p:cNvPr name="TextBox 4" id="4"/>
            <p:cNvSpPr txBox="true"/>
            <p:nvPr/>
          </p:nvSpPr>
          <p:spPr>
            <a:xfrm>
              <a:off x="0" y="-47625"/>
              <a:ext cx="4545659" cy="2486025"/>
            </a:xfrm>
            <a:prstGeom prst="rect">
              <a:avLst/>
            </a:prstGeom>
          </p:spPr>
          <p:txBody>
            <a:bodyPr anchor="ctr" rtlCol="false" tIns="50800" lIns="50800" bIns="50800" rIns="50800"/>
            <a:lstStyle/>
            <a:p>
              <a:pPr algn="ctr">
                <a:lnSpc>
                  <a:spcPts val="3012"/>
                </a:lnSpc>
              </a:pPr>
            </a:p>
          </p:txBody>
        </p:sp>
      </p:grpSp>
      <p:grpSp>
        <p:nvGrpSpPr>
          <p:cNvPr name="Group 5" id="5"/>
          <p:cNvGrpSpPr/>
          <p:nvPr/>
        </p:nvGrpSpPr>
        <p:grpSpPr>
          <a:xfrm rot="0">
            <a:off x="3105486" y="3076669"/>
            <a:ext cx="14153814" cy="3086100"/>
            <a:chOff x="0" y="0"/>
            <a:chExt cx="3727754" cy="812800"/>
          </a:xfrm>
        </p:grpSpPr>
        <p:sp>
          <p:nvSpPr>
            <p:cNvPr name="Freeform 6" id="6"/>
            <p:cNvSpPr/>
            <p:nvPr/>
          </p:nvSpPr>
          <p:spPr>
            <a:xfrm flipH="false" flipV="false" rot="0">
              <a:off x="0" y="0"/>
              <a:ext cx="3727753" cy="812800"/>
            </a:xfrm>
            <a:custGeom>
              <a:avLst/>
              <a:gdLst/>
              <a:ahLst/>
              <a:cxnLst/>
              <a:rect r="r" b="b" t="t" l="l"/>
              <a:pathLst>
                <a:path h="812800" w="3727753">
                  <a:moveTo>
                    <a:pt x="0" y="0"/>
                  </a:moveTo>
                  <a:lnTo>
                    <a:pt x="3727753" y="0"/>
                  </a:lnTo>
                  <a:lnTo>
                    <a:pt x="3727753" y="812800"/>
                  </a:lnTo>
                  <a:lnTo>
                    <a:pt x="0" y="812800"/>
                  </a:lnTo>
                  <a:close/>
                </a:path>
              </a:pathLst>
            </a:custGeom>
            <a:solidFill>
              <a:srgbClr val="E4ECF4"/>
            </a:solidFill>
          </p:spPr>
        </p:sp>
        <p:sp>
          <p:nvSpPr>
            <p:cNvPr name="TextBox 7" id="7"/>
            <p:cNvSpPr txBox="true"/>
            <p:nvPr/>
          </p:nvSpPr>
          <p:spPr>
            <a:xfrm>
              <a:off x="0" y="-47625"/>
              <a:ext cx="3727754" cy="860425"/>
            </a:xfrm>
            <a:prstGeom prst="rect">
              <a:avLst/>
            </a:prstGeom>
          </p:spPr>
          <p:txBody>
            <a:bodyPr anchor="ctr" rtlCol="false" tIns="50800" lIns="50800" bIns="50800" rIns="50800"/>
            <a:lstStyle/>
            <a:p>
              <a:pPr algn="ctr">
                <a:lnSpc>
                  <a:spcPts val="3012"/>
                </a:lnSpc>
              </a:pPr>
            </a:p>
          </p:txBody>
        </p:sp>
      </p:grpSp>
      <p:grpSp>
        <p:nvGrpSpPr>
          <p:cNvPr name="Group 8" id="8"/>
          <p:cNvGrpSpPr/>
          <p:nvPr/>
        </p:nvGrpSpPr>
        <p:grpSpPr>
          <a:xfrm rot="0">
            <a:off x="3105486" y="6525246"/>
            <a:ext cx="14153814" cy="3086100"/>
            <a:chOff x="0" y="0"/>
            <a:chExt cx="3727754" cy="812800"/>
          </a:xfrm>
        </p:grpSpPr>
        <p:sp>
          <p:nvSpPr>
            <p:cNvPr name="Freeform 9" id="9"/>
            <p:cNvSpPr/>
            <p:nvPr/>
          </p:nvSpPr>
          <p:spPr>
            <a:xfrm flipH="false" flipV="false" rot="0">
              <a:off x="0" y="0"/>
              <a:ext cx="3727753" cy="812800"/>
            </a:xfrm>
            <a:custGeom>
              <a:avLst/>
              <a:gdLst/>
              <a:ahLst/>
              <a:cxnLst/>
              <a:rect r="r" b="b" t="t" l="l"/>
              <a:pathLst>
                <a:path h="812800" w="3727753">
                  <a:moveTo>
                    <a:pt x="0" y="0"/>
                  </a:moveTo>
                  <a:lnTo>
                    <a:pt x="3727753" y="0"/>
                  </a:lnTo>
                  <a:lnTo>
                    <a:pt x="3727753" y="812800"/>
                  </a:lnTo>
                  <a:lnTo>
                    <a:pt x="0" y="812800"/>
                  </a:lnTo>
                  <a:close/>
                </a:path>
              </a:pathLst>
            </a:custGeom>
            <a:solidFill>
              <a:srgbClr val="E4ECF4"/>
            </a:solidFill>
          </p:spPr>
        </p:sp>
        <p:sp>
          <p:nvSpPr>
            <p:cNvPr name="TextBox 10" id="10"/>
            <p:cNvSpPr txBox="true"/>
            <p:nvPr/>
          </p:nvSpPr>
          <p:spPr>
            <a:xfrm>
              <a:off x="0" y="-47625"/>
              <a:ext cx="3727754" cy="860425"/>
            </a:xfrm>
            <a:prstGeom prst="rect">
              <a:avLst/>
            </a:prstGeom>
          </p:spPr>
          <p:txBody>
            <a:bodyPr anchor="ctr" rtlCol="false" tIns="50800" lIns="50800" bIns="50800" rIns="50800"/>
            <a:lstStyle/>
            <a:p>
              <a:pPr algn="ctr">
                <a:lnSpc>
                  <a:spcPts val="3012"/>
                </a:lnSpc>
              </a:pPr>
            </a:p>
          </p:txBody>
        </p:sp>
      </p:grpSp>
      <p:grpSp>
        <p:nvGrpSpPr>
          <p:cNvPr name="Group 11" id="11"/>
          <p:cNvGrpSpPr/>
          <p:nvPr/>
        </p:nvGrpSpPr>
        <p:grpSpPr>
          <a:xfrm rot="0">
            <a:off x="1562436" y="3076669"/>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D499"/>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012"/>
                </a:lnSpc>
              </a:pPr>
            </a:p>
          </p:txBody>
        </p:sp>
      </p:grpSp>
      <p:grpSp>
        <p:nvGrpSpPr>
          <p:cNvPr name="Group 14" id="14"/>
          <p:cNvGrpSpPr/>
          <p:nvPr/>
        </p:nvGrpSpPr>
        <p:grpSpPr>
          <a:xfrm rot="0">
            <a:off x="1562436" y="6525246"/>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D499"/>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012"/>
                </a:lnSpc>
              </a:pPr>
            </a:p>
          </p:txBody>
        </p:sp>
      </p:grpSp>
      <p:sp>
        <p:nvSpPr>
          <p:cNvPr name="Freeform 17" id="17"/>
          <p:cNvSpPr/>
          <p:nvPr/>
        </p:nvSpPr>
        <p:spPr>
          <a:xfrm flipH="false" flipV="false" rot="0">
            <a:off x="2276124" y="3793059"/>
            <a:ext cx="1658724" cy="1664968"/>
          </a:xfrm>
          <a:custGeom>
            <a:avLst/>
            <a:gdLst/>
            <a:ahLst/>
            <a:cxnLst/>
            <a:rect r="r" b="b" t="t" l="l"/>
            <a:pathLst>
              <a:path h="1664968" w="1658724">
                <a:moveTo>
                  <a:pt x="0" y="0"/>
                </a:moveTo>
                <a:lnTo>
                  <a:pt x="1658724" y="0"/>
                </a:lnTo>
                <a:lnTo>
                  <a:pt x="1658724" y="1664968"/>
                </a:lnTo>
                <a:lnTo>
                  <a:pt x="0" y="1664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152625" y="7153419"/>
            <a:ext cx="1905721" cy="1841403"/>
          </a:xfrm>
          <a:custGeom>
            <a:avLst/>
            <a:gdLst/>
            <a:ahLst/>
            <a:cxnLst/>
            <a:rect r="r" b="b" t="t" l="l"/>
            <a:pathLst>
              <a:path h="1841403" w="1905721">
                <a:moveTo>
                  <a:pt x="0" y="0"/>
                </a:moveTo>
                <a:lnTo>
                  <a:pt x="1905721" y="0"/>
                </a:lnTo>
                <a:lnTo>
                  <a:pt x="1905721" y="1841403"/>
                </a:lnTo>
                <a:lnTo>
                  <a:pt x="0" y="1841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4201483" y="1279978"/>
            <a:ext cx="5422644" cy="1434741"/>
          </a:xfrm>
          <a:custGeom>
            <a:avLst/>
            <a:gdLst/>
            <a:ahLst/>
            <a:cxnLst/>
            <a:rect r="r" b="b" t="t" l="l"/>
            <a:pathLst>
              <a:path h="1434741" w="5422644">
                <a:moveTo>
                  <a:pt x="0" y="0"/>
                </a:moveTo>
                <a:lnTo>
                  <a:pt x="5422644" y="0"/>
                </a:lnTo>
                <a:lnTo>
                  <a:pt x="5422644" y="1434741"/>
                </a:lnTo>
                <a:lnTo>
                  <a:pt x="0" y="14347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5434752" y="3967813"/>
            <a:ext cx="11207885" cy="2165350"/>
          </a:xfrm>
          <a:prstGeom prst="rect">
            <a:avLst/>
          </a:prstGeom>
        </p:spPr>
        <p:txBody>
          <a:bodyPr anchor="t" rtlCol="false" tIns="0" lIns="0" bIns="0" rIns="0">
            <a:spAutoFit/>
          </a:bodyPr>
          <a:lstStyle/>
          <a:p>
            <a:pPr algn="just" marL="0" indent="0" lvl="0">
              <a:lnSpc>
                <a:spcPts val="3499"/>
              </a:lnSpc>
              <a:spcBef>
                <a:spcPct val="0"/>
              </a:spcBef>
            </a:pPr>
            <a:r>
              <a:rPr lang="en-US" sz="2499" i="true">
                <a:solidFill>
                  <a:srgbClr val="3D3C49"/>
                </a:solidFill>
                <a:latin typeface="Montserrat Italics"/>
                <a:ea typeface="Montserrat Italics"/>
                <a:cs typeface="Montserrat Italics"/>
                <a:sym typeface="Montserrat Italics"/>
              </a:rPr>
              <a:t>Online cheating is cheating done by utilizing technology or the internet to gain an unfair advantage. An example is cheating on an online exam by searching for answers on the internet.</a:t>
            </a:r>
          </a:p>
          <a:p>
            <a:pPr algn="just" marL="0" indent="0" lvl="0">
              <a:lnSpc>
                <a:spcPts val="3499"/>
              </a:lnSpc>
              <a:spcBef>
                <a:spcPct val="0"/>
              </a:spcBef>
            </a:pPr>
          </a:p>
          <a:p>
            <a:pPr algn="just" marL="0" indent="0" lvl="0">
              <a:lnSpc>
                <a:spcPts val="3499"/>
              </a:lnSpc>
              <a:spcBef>
                <a:spcPct val="0"/>
              </a:spcBef>
            </a:pPr>
          </a:p>
        </p:txBody>
      </p:sp>
      <p:sp>
        <p:nvSpPr>
          <p:cNvPr name="TextBox 21" id="21"/>
          <p:cNvSpPr txBox="true"/>
          <p:nvPr/>
        </p:nvSpPr>
        <p:spPr>
          <a:xfrm rot="0">
            <a:off x="5434752" y="7608349"/>
            <a:ext cx="11207885" cy="1727200"/>
          </a:xfrm>
          <a:prstGeom prst="rect">
            <a:avLst/>
          </a:prstGeom>
        </p:spPr>
        <p:txBody>
          <a:bodyPr anchor="t" rtlCol="false" tIns="0" lIns="0" bIns="0" rIns="0">
            <a:spAutoFit/>
          </a:bodyPr>
          <a:lstStyle/>
          <a:p>
            <a:pPr algn="just" marL="0" indent="0" lvl="0">
              <a:lnSpc>
                <a:spcPts val="3499"/>
              </a:lnSpc>
              <a:spcBef>
                <a:spcPct val="0"/>
              </a:spcBef>
            </a:pPr>
            <a:r>
              <a:rPr lang="en-US" sz="2499" i="true">
                <a:solidFill>
                  <a:srgbClr val="3D3C49"/>
                </a:solidFill>
                <a:latin typeface="Montserrat Italics"/>
                <a:ea typeface="Montserrat Italics"/>
                <a:cs typeface="Montserrat Italics"/>
                <a:sym typeface="Montserrat Italics"/>
              </a:rPr>
              <a:t>Offline cheating is cheating that is done without the use of technology or the internet, but rather directly or manually. Examples are bringing cheats during exams, working with friends to copy answers.</a:t>
            </a:r>
          </a:p>
        </p:txBody>
      </p:sp>
      <p:sp>
        <p:nvSpPr>
          <p:cNvPr name="TextBox 22" id="22"/>
          <p:cNvSpPr txBox="true"/>
          <p:nvPr/>
        </p:nvSpPr>
        <p:spPr>
          <a:xfrm rot="0">
            <a:off x="5434752" y="3279630"/>
            <a:ext cx="11207885" cy="513429"/>
          </a:xfrm>
          <a:prstGeom prst="rect">
            <a:avLst/>
          </a:prstGeom>
        </p:spPr>
        <p:txBody>
          <a:bodyPr anchor="t" rtlCol="false" tIns="0" lIns="0" bIns="0" rIns="0">
            <a:spAutoFit/>
          </a:bodyPr>
          <a:lstStyle/>
          <a:p>
            <a:pPr algn="l" marL="0" indent="0" lvl="0">
              <a:lnSpc>
                <a:spcPts val="4250"/>
              </a:lnSpc>
              <a:spcBef>
                <a:spcPct val="0"/>
              </a:spcBef>
            </a:pPr>
            <a:r>
              <a:rPr lang="en-US" b="true" sz="3036" i="true">
                <a:solidFill>
                  <a:srgbClr val="3D3C49"/>
                </a:solidFill>
                <a:latin typeface="Montserrat Bold Italics"/>
                <a:ea typeface="Montserrat Bold Italics"/>
                <a:cs typeface="Montserrat Bold Italics"/>
                <a:sym typeface="Montserrat Bold Italics"/>
              </a:rPr>
              <a:t>Cheating Online</a:t>
            </a:r>
          </a:p>
        </p:txBody>
      </p:sp>
      <p:sp>
        <p:nvSpPr>
          <p:cNvPr name="TextBox 23" id="23"/>
          <p:cNvSpPr txBox="true"/>
          <p:nvPr/>
        </p:nvSpPr>
        <p:spPr>
          <a:xfrm rot="0">
            <a:off x="5434752" y="6923470"/>
            <a:ext cx="11207885" cy="513429"/>
          </a:xfrm>
          <a:prstGeom prst="rect">
            <a:avLst/>
          </a:prstGeom>
        </p:spPr>
        <p:txBody>
          <a:bodyPr anchor="t" rtlCol="false" tIns="0" lIns="0" bIns="0" rIns="0">
            <a:spAutoFit/>
          </a:bodyPr>
          <a:lstStyle/>
          <a:p>
            <a:pPr algn="l" marL="0" indent="0" lvl="0">
              <a:lnSpc>
                <a:spcPts val="4250"/>
              </a:lnSpc>
              <a:spcBef>
                <a:spcPct val="0"/>
              </a:spcBef>
            </a:pPr>
            <a:r>
              <a:rPr lang="en-US" b="true" sz="3036" i="true">
                <a:solidFill>
                  <a:srgbClr val="3D3C49"/>
                </a:solidFill>
                <a:latin typeface="Montserrat Bold Italics"/>
                <a:ea typeface="Montserrat Bold Italics"/>
                <a:cs typeface="Montserrat Bold Italics"/>
                <a:sym typeface="Montserrat Bold Italics"/>
              </a:rPr>
              <a:t>Cheating Offline</a:t>
            </a:r>
          </a:p>
        </p:txBody>
      </p:sp>
      <p:sp>
        <p:nvSpPr>
          <p:cNvPr name="TextBox 24" id="24"/>
          <p:cNvSpPr txBox="true"/>
          <p:nvPr/>
        </p:nvSpPr>
        <p:spPr>
          <a:xfrm rot="0">
            <a:off x="1562436" y="1550735"/>
            <a:ext cx="15080201" cy="1161912"/>
          </a:xfrm>
          <a:prstGeom prst="rect">
            <a:avLst/>
          </a:prstGeom>
        </p:spPr>
        <p:txBody>
          <a:bodyPr anchor="t" rtlCol="false" tIns="0" lIns="0" bIns="0" rIns="0">
            <a:spAutoFit/>
          </a:bodyPr>
          <a:lstStyle/>
          <a:p>
            <a:pPr algn="l" marL="0" indent="0" lvl="0">
              <a:lnSpc>
                <a:spcPts val="9206"/>
              </a:lnSpc>
            </a:pPr>
            <a:r>
              <a:rPr lang="en-US" b="true" sz="7608">
                <a:solidFill>
                  <a:srgbClr val="3D3C49"/>
                </a:solidFill>
                <a:latin typeface="Montserrat Bold"/>
                <a:ea typeface="Montserrat Bold"/>
                <a:cs typeface="Montserrat Bold"/>
                <a:sym typeface="Montserrat Bold"/>
              </a:rPr>
              <a:t>Cheating</a:t>
            </a:r>
          </a:p>
        </p:txBody>
      </p:sp>
      <p:sp>
        <p:nvSpPr>
          <p:cNvPr name="TextBox 25" id="25"/>
          <p:cNvSpPr txBox="true"/>
          <p:nvPr/>
        </p:nvSpPr>
        <p:spPr>
          <a:xfrm rot="0">
            <a:off x="0" y="9796151"/>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CF4"/>
        </a:solidFill>
      </p:bgPr>
    </p:bg>
    <p:spTree>
      <p:nvGrpSpPr>
        <p:cNvPr id="1" name=""/>
        <p:cNvGrpSpPr/>
        <p:nvPr/>
      </p:nvGrpSpPr>
      <p:grpSpPr>
        <a:xfrm>
          <a:off x="0" y="0"/>
          <a:ext cx="0" cy="0"/>
          <a:chOff x="0" y="0"/>
          <a:chExt cx="0" cy="0"/>
        </a:xfrm>
      </p:grpSpPr>
      <p:grpSp>
        <p:nvGrpSpPr>
          <p:cNvPr name="Group 2" id="2"/>
          <p:cNvGrpSpPr/>
          <p:nvPr/>
        </p:nvGrpSpPr>
        <p:grpSpPr>
          <a:xfrm rot="0">
            <a:off x="-294833" y="9596668"/>
            <a:ext cx="18877666" cy="944931"/>
            <a:chOff x="0" y="0"/>
            <a:chExt cx="4971896" cy="248871"/>
          </a:xfrm>
        </p:grpSpPr>
        <p:sp>
          <p:nvSpPr>
            <p:cNvPr name="Freeform 3" id="3"/>
            <p:cNvSpPr/>
            <p:nvPr/>
          </p:nvSpPr>
          <p:spPr>
            <a:xfrm flipH="false" flipV="false" rot="0">
              <a:off x="0" y="0"/>
              <a:ext cx="4971896" cy="248871"/>
            </a:xfrm>
            <a:custGeom>
              <a:avLst/>
              <a:gdLst/>
              <a:ahLst/>
              <a:cxnLst/>
              <a:rect r="r" b="b" t="t" l="l"/>
              <a:pathLst>
                <a:path h="248871" w="4971896">
                  <a:moveTo>
                    <a:pt x="0" y="0"/>
                  </a:moveTo>
                  <a:lnTo>
                    <a:pt x="4971896" y="0"/>
                  </a:lnTo>
                  <a:lnTo>
                    <a:pt x="4971896" y="248871"/>
                  </a:lnTo>
                  <a:lnTo>
                    <a:pt x="0" y="248871"/>
                  </a:lnTo>
                  <a:close/>
                </a:path>
              </a:pathLst>
            </a:custGeom>
            <a:solidFill>
              <a:srgbClr val="F6EDDD"/>
            </a:solidFill>
          </p:spPr>
        </p:sp>
        <p:sp>
          <p:nvSpPr>
            <p:cNvPr name="TextBox 4" id="4"/>
            <p:cNvSpPr txBox="true"/>
            <p:nvPr/>
          </p:nvSpPr>
          <p:spPr>
            <a:xfrm>
              <a:off x="0" y="-47625"/>
              <a:ext cx="4971896" cy="296496"/>
            </a:xfrm>
            <a:prstGeom prst="rect">
              <a:avLst/>
            </a:prstGeom>
          </p:spPr>
          <p:txBody>
            <a:bodyPr anchor="ctr" rtlCol="false" tIns="50800" lIns="50800" bIns="50800" rIns="50800"/>
            <a:lstStyle/>
            <a:p>
              <a:pPr algn="ctr">
                <a:lnSpc>
                  <a:spcPts val="3012"/>
                </a:lnSpc>
              </a:pPr>
            </a:p>
          </p:txBody>
        </p:sp>
      </p:grpSp>
      <p:sp>
        <p:nvSpPr>
          <p:cNvPr name="Freeform 5" id="5"/>
          <p:cNvSpPr/>
          <p:nvPr/>
        </p:nvSpPr>
        <p:spPr>
          <a:xfrm flipH="false" flipV="false" rot="0">
            <a:off x="16721449" y="-266124"/>
            <a:ext cx="1075701" cy="2444776"/>
          </a:xfrm>
          <a:custGeom>
            <a:avLst/>
            <a:gdLst/>
            <a:ahLst/>
            <a:cxnLst/>
            <a:rect r="r" b="b" t="t" l="l"/>
            <a:pathLst>
              <a:path h="2444776" w="1075701">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90849" y="8846746"/>
            <a:ext cx="1075701" cy="2444776"/>
          </a:xfrm>
          <a:custGeom>
            <a:avLst/>
            <a:gdLst/>
            <a:ahLst/>
            <a:cxnLst/>
            <a:rect r="r" b="b" t="t" l="l"/>
            <a:pathLst>
              <a:path h="2444776" w="1075701">
                <a:moveTo>
                  <a:pt x="0" y="0"/>
                </a:moveTo>
                <a:lnTo>
                  <a:pt x="1075702" y="0"/>
                </a:lnTo>
                <a:lnTo>
                  <a:pt x="1075702" y="2444775"/>
                </a:lnTo>
                <a:lnTo>
                  <a:pt x="0" y="244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2506000"/>
            <a:ext cx="7813697" cy="3565332"/>
          </a:xfrm>
          <a:custGeom>
            <a:avLst/>
            <a:gdLst/>
            <a:ahLst/>
            <a:cxnLst/>
            <a:rect r="r" b="b" t="t" l="l"/>
            <a:pathLst>
              <a:path h="3565332" w="7813697">
                <a:moveTo>
                  <a:pt x="0" y="0"/>
                </a:moveTo>
                <a:lnTo>
                  <a:pt x="7813697" y="0"/>
                </a:lnTo>
                <a:lnTo>
                  <a:pt x="7813697" y="3565333"/>
                </a:lnTo>
                <a:lnTo>
                  <a:pt x="0" y="3565333"/>
                </a:lnTo>
                <a:lnTo>
                  <a:pt x="0" y="0"/>
                </a:lnTo>
                <a:close/>
              </a:path>
            </a:pathLst>
          </a:custGeom>
          <a:blipFill>
            <a:blip r:embed="rId4"/>
            <a:stretch>
              <a:fillRect l="0" t="-1639" r="0" b="-1639"/>
            </a:stretch>
          </a:blipFill>
        </p:spPr>
      </p:sp>
      <p:sp>
        <p:nvSpPr>
          <p:cNvPr name="Freeform 8" id="8"/>
          <p:cNvSpPr/>
          <p:nvPr/>
        </p:nvSpPr>
        <p:spPr>
          <a:xfrm flipH="false" flipV="false" rot="0">
            <a:off x="7716156" y="6395183"/>
            <a:ext cx="9543144" cy="3508086"/>
          </a:xfrm>
          <a:custGeom>
            <a:avLst/>
            <a:gdLst/>
            <a:ahLst/>
            <a:cxnLst/>
            <a:rect r="r" b="b" t="t" l="l"/>
            <a:pathLst>
              <a:path h="3508086" w="9543144">
                <a:moveTo>
                  <a:pt x="0" y="0"/>
                </a:moveTo>
                <a:lnTo>
                  <a:pt x="9543144" y="0"/>
                </a:lnTo>
                <a:lnTo>
                  <a:pt x="9543144" y="3508086"/>
                </a:lnTo>
                <a:lnTo>
                  <a:pt x="0" y="3508086"/>
                </a:lnTo>
                <a:lnTo>
                  <a:pt x="0" y="0"/>
                </a:lnTo>
                <a:close/>
              </a:path>
            </a:pathLst>
          </a:custGeom>
          <a:blipFill>
            <a:blip r:embed="rId5"/>
            <a:stretch>
              <a:fillRect l="-1066" t="-2755" r="0" b="-13748"/>
            </a:stretch>
          </a:blipFill>
        </p:spPr>
      </p:sp>
      <p:sp>
        <p:nvSpPr>
          <p:cNvPr name="TextBox 9" id="9"/>
          <p:cNvSpPr txBox="true"/>
          <p:nvPr/>
        </p:nvSpPr>
        <p:spPr>
          <a:xfrm rot="0">
            <a:off x="1028700" y="1019175"/>
            <a:ext cx="16230600" cy="1161912"/>
          </a:xfrm>
          <a:prstGeom prst="rect">
            <a:avLst/>
          </a:prstGeom>
        </p:spPr>
        <p:txBody>
          <a:bodyPr anchor="t" rtlCol="false" tIns="0" lIns="0" bIns="0" rIns="0">
            <a:spAutoFit/>
          </a:bodyPr>
          <a:lstStyle/>
          <a:p>
            <a:pPr algn="l" marL="0" indent="0" lvl="0">
              <a:lnSpc>
                <a:spcPts val="9206"/>
              </a:lnSpc>
            </a:pPr>
            <a:r>
              <a:rPr lang="en-US" b="true" sz="7608">
                <a:solidFill>
                  <a:srgbClr val="3D3C49"/>
                </a:solidFill>
                <a:latin typeface="Montserrat Bold"/>
                <a:ea typeface="Montserrat Bold"/>
                <a:cs typeface="Montserrat Bold"/>
                <a:sym typeface="Montserrat Bold"/>
              </a:rPr>
              <a:t>Object detection</a:t>
            </a:r>
          </a:p>
        </p:txBody>
      </p:sp>
      <p:sp>
        <p:nvSpPr>
          <p:cNvPr name="TextBox 10" id="10"/>
          <p:cNvSpPr txBox="true"/>
          <p:nvPr/>
        </p:nvSpPr>
        <p:spPr>
          <a:xfrm rot="0">
            <a:off x="1028700" y="7051705"/>
            <a:ext cx="6528925" cy="1897966"/>
          </a:xfrm>
          <a:prstGeom prst="rect">
            <a:avLst/>
          </a:prstGeom>
        </p:spPr>
        <p:txBody>
          <a:bodyPr anchor="t" rtlCol="false" tIns="0" lIns="0" bIns="0" rIns="0">
            <a:spAutoFit/>
          </a:bodyPr>
          <a:lstStyle/>
          <a:p>
            <a:pPr algn="ctr">
              <a:lnSpc>
                <a:spcPts val="3012"/>
              </a:lnSpc>
              <a:spcBef>
                <a:spcPct val="0"/>
              </a:spcBef>
            </a:pPr>
            <a:r>
              <a:rPr lang="en-US" sz="2151">
                <a:solidFill>
                  <a:srgbClr val="3D3C49"/>
                </a:solidFill>
                <a:latin typeface="Montserrat"/>
                <a:ea typeface="Montserrat"/>
                <a:cs typeface="Montserrat"/>
                <a:sym typeface="Montserrat"/>
              </a:rPr>
              <a:t>Object detection in a classroom context involves using computer vision techniques to identify and locate objects (like students, desks, or blackboards) within images or videos of a classroom</a:t>
            </a:r>
          </a:p>
        </p:txBody>
      </p:sp>
      <p:sp>
        <p:nvSpPr>
          <p:cNvPr name="TextBox 11" id="11"/>
          <p:cNvSpPr txBox="true"/>
          <p:nvPr/>
        </p:nvSpPr>
        <p:spPr>
          <a:xfrm rot="0">
            <a:off x="9144000" y="3343914"/>
            <a:ext cx="7815877" cy="1516966"/>
          </a:xfrm>
          <a:prstGeom prst="rect">
            <a:avLst/>
          </a:prstGeom>
        </p:spPr>
        <p:txBody>
          <a:bodyPr anchor="t" rtlCol="false" tIns="0" lIns="0" bIns="0" rIns="0">
            <a:spAutoFit/>
          </a:bodyPr>
          <a:lstStyle/>
          <a:p>
            <a:pPr algn="ctr">
              <a:lnSpc>
                <a:spcPts val="3012"/>
              </a:lnSpc>
              <a:spcBef>
                <a:spcPct val="0"/>
              </a:spcBef>
            </a:pPr>
            <a:r>
              <a:rPr lang="en-US" sz="2151">
                <a:solidFill>
                  <a:srgbClr val="3D3C49"/>
                </a:solidFill>
                <a:latin typeface="Montserrat"/>
                <a:ea typeface="Montserrat"/>
                <a:cs typeface="Montserrat"/>
                <a:sym typeface="Montserrat"/>
              </a:rPr>
              <a:t>Object detection is a computer vision task that goes beyond simply classifying an image; it identifies and locates multiple objects within an image, assigning them precise bounding boxes and categories.</a:t>
            </a:r>
          </a:p>
        </p:txBody>
      </p:sp>
      <p:sp>
        <p:nvSpPr>
          <p:cNvPr name="TextBox 12" id="12"/>
          <p:cNvSpPr txBox="true"/>
          <p:nvPr/>
        </p:nvSpPr>
        <p:spPr>
          <a:xfrm rot="0">
            <a:off x="1566551" y="9878850"/>
            <a:ext cx="3780272"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A506">
                <a:alpha val="100000"/>
              </a:srgbClr>
            </a:gs>
            <a:gs pos="100000">
              <a:srgbClr val="FFE8BC">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33643" y="2062073"/>
            <a:ext cx="12212892" cy="7007147"/>
          </a:xfrm>
          <a:custGeom>
            <a:avLst/>
            <a:gdLst/>
            <a:ahLst/>
            <a:cxnLst/>
            <a:rect r="r" b="b" t="t" l="l"/>
            <a:pathLst>
              <a:path h="7007147" w="12212892">
                <a:moveTo>
                  <a:pt x="0" y="0"/>
                </a:moveTo>
                <a:lnTo>
                  <a:pt x="12212893" y="0"/>
                </a:lnTo>
                <a:lnTo>
                  <a:pt x="12212893" y="7007147"/>
                </a:lnTo>
                <a:lnTo>
                  <a:pt x="0" y="7007147"/>
                </a:lnTo>
                <a:lnTo>
                  <a:pt x="0" y="0"/>
                </a:lnTo>
                <a:close/>
              </a:path>
            </a:pathLst>
          </a:custGeom>
          <a:blipFill>
            <a:blip r:embed="rId2"/>
            <a:stretch>
              <a:fillRect l="0" t="0" r="0" b="0"/>
            </a:stretch>
          </a:blipFill>
        </p:spPr>
      </p:sp>
      <p:sp>
        <p:nvSpPr>
          <p:cNvPr name="Freeform 3" id="3"/>
          <p:cNvSpPr/>
          <p:nvPr/>
        </p:nvSpPr>
        <p:spPr>
          <a:xfrm flipH="false" flipV="false" rot="0">
            <a:off x="13806137" y="172168"/>
            <a:ext cx="4481863" cy="1367146"/>
          </a:xfrm>
          <a:custGeom>
            <a:avLst/>
            <a:gdLst/>
            <a:ahLst/>
            <a:cxnLst/>
            <a:rect r="r" b="b" t="t" l="l"/>
            <a:pathLst>
              <a:path h="1367146" w="4481863">
                <a:moveTo>
                  <a:pt x="0" y="0"/>
                </a:moveTo>
                <a:lnTo>
                  <a:pt x="4481863" y="0"/>
                </a:lnTo>
                <a:lnTo>
                  <a:pt x="4481863" y="1367147"/>
                </a:lnTo>
                <a:lnTo>
                  <a:pt x="0" y="1367147"/>
                </a:lnTo>
                <a:lnTo>
                  <a:pt x="0" y="0"/>
                </a:lnTo>
                <a:close/>
              </a:path>
            </a:pathLst>
          </a:custGeom>
          <a:blipFill>
            <a:blip r:embed="rId3"/>
            <a:stretch>
              <a:fillRect l="0" t="0" r="0" b="0"/>
            </a:stretch>
          </a:blipFill>
        </p:spPr>
      </p:sp>
      <p:sp>
        <p:nvSpPr>
          <p:cNvPr name="Freeform 4" id="4"/>
          <p:cNvSpPr/>
          <p:nvPr/>
        </p:nvSpPr>
        <p:spPr>
          <a:xfrm flipH="false" flipV="false" rot="0">
            <a:off x="16353275" y="8352275"/>
            <a:ext cx="1812050" cy="1812050"/>
          </a:xfrm>
          <a:custGeom>
            <a:avLst/>
            <a:gdLst/>
            <a:ahLst/>
            <a:cxnLst/>
            <a:rect r="r" b="b" t="t" l="l"/>
            <a:pathLst>
              <a:path h="1812050" w="1812050">
                <a:moveTo>
                  <a:pt x="0" y="0"/>
                </a:moveTo>
                <a:lnTo>
                  <a:pt x="1812050" y="0"/>
                </a:lnTo>
                <a:lnTo>
                  <a:pt x="1812050" y="1812050"/>
                </a:lnTo>
                <a:lnTo>
                  <a:pt x="0" y="1812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281465" y="3909074"/>
            <a:ext cx="8095791" cy="313690"/>
          </a:xfrm>
          <a:prstGeom prst="rect">
            <a:avLst/>
          </a:prstGeom>
        </p:spPr>
        <p:txBody>
          <a:bodyPr anchor="t" rtlCol="false" tIns="0" lIns="0" bIns="0" rIns="0">
            <a:spAutoFit/>
          </a:bodyPr>
          <a:lstStyle/>
          <a:p>
            <a:pPr algn="l">
              <a:lnSpc>
                <a:spcPts val="2660"/>
              </a:lnSpc>
            </a:pPr>
            <a:r>
              <a:rPr lang="en-US" b="true" sz="1900" spc="273">
                <a:solidFill>
                  <a:srgbClr val="FFFFFF"/>
                </a:solidFill>
                <a:latin typeface="TT Norms Bold"/>
                <a:ea typeface="TT Norms Bold"/>
                <a:cs typeface="TT Norms Bold"/>
                <a:sym typeface="TT Norms Bold"/>
              </a:rPr>
              <a:t>INTRODUCTION TO</a:t>
            </a:r>
          </a:p>
        </p:txBody>
      </p:sp>
      <p:sp>
        <p:nvSpPr>
          <p:cNvPr name="TextBox 6" id="6"/>
          <p:cNvSpPr txBox="true"/>
          <p:nvPr/>
        </p:nvSpPr>
        <p:spPr>
          <a:xfrm rot="0">
            <a:off x="11188924" y="4619625"/>
            <a:ext cx="8188332" cy="1209675"/>
          </a:xfrm>
          <a:prstGeom prst="rect">
            <a:avLst/>
          </a:prstGeom>
        </p:spPr>
        <p:txBody>
          <a:bodyPr anchor="t" rtlCol="false" tIns="0" lIns="0" bIns="0" rIns="0">
            <a:spAutoFit/>
          </a:bodyPr>
          <a:lstStyle/>
          <a:p>
            <a:pPr algn="l">
              <a:lnSpc>
                <a:spcPts val="9000"/>
              </a:lnSpc>
            </a:pPr>
            <a:r>
              <a:rPr lang="en-US" sz="9000" spc="-450" b="true">
                <a:solidFill>
                  <a:srgbClr val="FFFFFF"/>
                </a:solidFill>
                <a:latin typeface="TT Norms Bold"/>
                <a:ea typeface="TT Norms Bold"/>
                <a:cs typeface="TT Norms Bold"/>
                <a:sym typeface="TT Norms Bold"/>
              </a:rPr>
              <a:t>EDU VIEW</a:t>
            </a:r>
          </a:p>
        </p:txBody>
      </p:sp>
      <p:grpSp>
        <p:nvGrpSpPr>
          <p:cNvPr name="Group 7" id="7"/>
          <p:cNvGrpSpPr/>
          <p:nvPr/>
        </p:nvGrpSpPr>
        <p:grpSpPr>
          <a:xfrm rot="0">
            <a:off x="617128" y="9466567"/>
            <a:ext cx="5255675" cy="561658"/>
            <a:chOff x="0" y="0"/>
            <a:chExt cx="7007567" cy="748877"/>
          </a:xfrm>
        </p:grpSpPr>
        <p:sp>
          <p:nvSpPr>
            <p:cNvPr name="TextBox 8" id="8"/>
            <p:cNvSpPr txBox="true"/>
            <p:nvPr/>
          </p:nvSpPr>
          <p:spPr>
            <a:xfrm rot="0">
              <a:off x="0" y="-38100"/>
              <a:ext cx="4190392" cy="418254"/>
            </a:xfrm>
            <a:prstGeom prst="rect">
              <a:avLst/>
            </a:prstGeom>
          </p:spPr>
          <p:txBody>
            <a:bodyPr anchor="t" rtlCol="false" tIns="0" lIns="0" bIns="0" rIns="0">
              <a:spAutoFit/>
            </a:bodyPr>
            <a:lstStyle/>
            <a:p>
              <a:pPr algn="l">
                <a:lnSpc>
                  <a:spcPts val="2659"/>
                </a:lnSpc>
              </a:pPr>
              <a:r>
                <a:rPr lang="en-US" sz="1899" b="true">
                  <a:solidFill>
                    <a:srgbClr val="3D3C49"/>
                  </a:solidFill>
                  <a:latin typeface="TT Fors Bold"/>
                  <a:ea typeface="TT Fors Bold"/>
                  <a:cs typeface="TT Fors Bold"/>
                  <a:sym typeface="TT Fors Bold"/>
                </a:rPr>
                <a:t>EDUVIEW</a:t>
              </a:r>
            </a:p>
          </p:txBody>
        </p:sp>
        <p:sp>
          <p:nvSpPr>
            <p:cNvPr name="TextBox 9" id="9"/>
            <p:cNvSpPr txBox="true"/>
            <p:nvPr/>
          </p:nvSpPr>
          <p:spPr>
            <a:xfrm rot="0">
              <a:off x="0" y="396663"/>
              <a:ext cx="7007567" cy="352213"/>
            </a:xfrm>
            <a:prstGeom prst="rect">
              <a:avLst/>
            </a:prstGeom>
          </p:spPr>
          <p:txBody>
            <a:bodyPr anchor="t" rtlCol="false" tIns="0" lIns="0" bIns="0" rIns="0">
              <a:spAutoFit/>
            </a:bodyPr>
            <a:lstStyle/>
            <a:p>
              <a:pPr algn="just">
                <a:lnSpc>
                  <a:spcPts val="2239"/>
                </a:lnSpc>
              </a:pPr>
              <a:r>
                <a:rPr lang="en-US" sz="1599">
                  <a:solidFill>
                    <a:srgbClr val="3D3C49"/>
                  </a:solidFill>
                  <a:latin typeface="TT Fors"/>
                  <a:ea typeface="TT Fors"/>
                  <a:cs typeface="TT Fors"/>
                  <a:sym typeface="TT Fors"/>
                </a:rPr>
                <a:t>Deep Learning 2025</a:t>
              </a:r>
            </a:p>
          </p:txBody>
        </p:sp>
      </p:grpSp>
      <p:sp>
        <p:nvSpPr>
          <p:cNvPr name="TextBox 10" id="10"/>
          <p:cNvSpPr txBox="true"/>
          <p:nvPr/>
        </p:nvSpPr>
        <p:spPr>
          <a:xfrm rot="0">
            <a:off x="12439185" y="9837941"/>
            <a:ext cx="3780214" cy="380567"/>
          </a:xfrm>
          <a:prstGeom prst="rect">
            <a:avLst/>
          </a:prstGeom>
        </p:spPr>
        <p:txBody>
          <a:bodyPr anchor="t" rtlCol="false" tIns="0" lIns="0" bIns="0" rIns="0">
            <a:spAutoFit/>
          </a:bodyPr>
          <a:lstStyle/>
          <a:p>
            <a:pPr algn="ctr">
              <a:lnSpc>
                <a:spcPts val="3040"/>
              </a:lnSpc>
              <a:spcBef>
                <a:spcPct val="0"/>
              </a:spcBef>
            </a:pPr>
            <a:r>
              <a:rPr lang="en-US" sz="2512">
                <a:solidFill>
                  <a:srgbClr val="3D3C49"/>
                </a:solidFill>
                <a:latin typeface="Montserrat"/>
                <a:ea typeface="Montserrat"/>
                <a:cs typeface="Montserrat"/>
                <a:sym typeface="Montserrat"/>
              </a:rPr>
              <a:t>Present by: LM Yudhy 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DAGhriz5RA8</dc:identifier>
  <dcterms:modified xsi:type="dcterms:W3CDTF">2011-08-01T06:04:30Z</dcterms:modified>
  <cp:revision>1</cp:revision>
  <dc:title>DL-Projects-Spring-25</dc:title>
</cp:coreProperties>
</file>